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59" r:id="rId4"/>
    <p:sldId id="286" r:id="rId5"/>
    <p:sldId id="262" r:id="rId6"/>
    <p:sldId id="275" r:id="rId7"/>
    <p:sldId id="264" r:id="rId8"/>
    <p:sldId id="272" r:id="rId9"/>
    <p:sldId id="263" r:id="rId10"/>
    <p:sldId id="274" r:id="rId11"/>
    <p:sldId id="276" r:id="rId12"/>
    <p:sldId id="283" r:id="rId13"/>
    <p:sldId id="277" r:id="rId14"/>
    <p:sldId id="278" r:id="rId15"/>
    <p:sldId id="279" r:id="rId16"/>
    <p:sldId id="284" r:id="rId17"/>
    <p:sldId id="281" r:id="rId18"/>
    <p:sldId id="287" r:id="rId19"/>
    <p:sldId id="285" r:id="rId20"/>
    <p:sldId id="289" r:id="rId21"/>
    <p:sldId id="290" r:id="rId22"/>
    <p:sldId id="291" r:id="rId23"/>
    <p:sldId id="265" r:id="rId24"/>
    <p:sldId id="266" r:id="rId25"/>
    <p:sldId id="267" r:id="rId26"/>
    <p:sldId id="268" r:id="rId27"/>
    <p:sldId id="288" r:id="rId28"/>
    <p:sldId id="269" r:id="rId29"/>
    <p:sldId id="270" r:id="rId30"/>
    <p:sldId id="257" r:id="rId31"/>
    <p:sldId id="271" r:id="rId32"/>
    <p:sldId id="258"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778" y="67"/>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B00E94B7-C569-4059-800C-DD5142C19C9C}" type="datetimeFigureOut">
              <a:rPr lang="en-CA" smtClean="0"/>
              <a:t>2018-02-13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35B33A8-6C06-4D39-BCE6-86A01F79341E}" type="slidenum">
              <a:rPr lang="en-CA" smtClean="0"/>
              <a:t>‹#›</a:t>
            </a:fld>
            <a:endParaRPr lang="en-CA"/>
          </a:p>
        </p:txBody>
      </p:sp>
    </p:spTree>
    <p:extLst>
      <p:ext uri="{BB962C8B-B14F-4D97-AF65-F5344CB8AC3E}">
        <p14:creationId xmlns:p14="http://schemas.microsoft.com/office/powerpoint/2010/main" val="2758614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00E94B7-C569-4059-800C-DD5142C19C9C}" type="datetimeFigureOut">
              <a:rPr lang="en-CA" smtClean="0"/>
              <a:t>2018-02-13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35B33A8-6C06-4D39-BCE6-86A01F79341E}" type="slidenum">
              <a:rPr lang="en-CA" smtClean="0"/>
              <a:t>‹#›</a:t>
            </a:fld>
            <a:endParaRPr lang="en-CA"/>
          </a:p>
        </p:txBody>
      </p:sp>
    </p:spTree>
    <p:extLst>
      <p:ext uri="{BB962C8B-B14F-4D97-AF65-F5344CB8AC3E}">
        <p14:creationId xmlns:p14="http://schemas.microsoft.com/office/powerpoint/2010/main" val="3596192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00E94B7-C569-4059-800C-DD5142C19C9C}" type="datetimeFigureOut">
              <a:rPr lang="en-CA" smtClean="0"/>
              <a:t>2018-02-13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35B33A8-6C06-4D39-BCE6-86A01F79341E}" type="slidenum">
              <a:rPr lang="en-CA" smtClean="0"/>
              <a:t>‹#›</a:t>
            </a:fld>
            <a:endParaRPr lang="en-CA"/>
          </a:p>
        </p:txBody>
      </p:sp>
    </p:spTree>
    <p:extLst>
      <p:ext uri="{BB962C8B-B14F-4D97-AF65-F5344CB8AC3E}">
        <p14:creationId xmlns:p14="http://schemas.microsoft.com/office/powerpoint/2010/main" val="564185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00E94B7-C569-4059-800C-DD5142C19C9C}" type="datetimeFigureOut">
              <a:rPr lang="en-CA" smtClean="0"/>
              <a:t>2018-02-13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35B33A8-6C06-4D39-BCE6-86A01F79341E}" type="slidenum">
              <a:rPr lang="en-CA" smtClean="0"/>
              <a:t>‹#›</a:t>
            </a:fld>
            <a:endParaRPr lang="en-CA"/>
          </a:p>
        </p:txBody>
      </p:sp>
    </p:spTree>
    <p:extLst>
      <p:ext uri="{BB962C8B-B14F-4D97-AF65-F5344CB8AC3E}">
        <p14:creationId xmlns:p14="http://schemas.microsoft.com/office/powerpoint/2010/main" val="1868915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0E94B7-C569-4059-800C-DD5142C19C9C}" type="datetimeFigureOut">
              <a:rPr lang="en-CA" smtClean="0"/>
              <a:t>2018-02-13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35B33A8-6C06-4D39-BCE6-86A01F79341E}" type="slidenum">
              <a:rPr lang="en-CA" smtClean="0"/>
              <a:t>‹#›</a:t>
            </a:fld>
            <a:endParaRPr lang="en-CA"/>
          </a:p>
        </p:txBody>
      </p:sp>
    </p:spTree>
    <p:extLst>
      <p:ext uri="{BB962C8B-B14F-4D97-AF65-F5344CB8AC3E}">
        <p14:creationId xmlns:p14="http://schemas.microsoft.com/office/powerpoint/2010/main" val="2251878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B00E94B7-C569-4059-800C-DD5142C19C9C}" type="datetimeFigureOut">
              <a:rPr lang="en-CA" smtClean="0"/>
              <a:t>2018-02-13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35B33A8-6C06-4D39-BCE6-86A01F79341E}" type="slidenum">
              <a:rPr lang="en-CA" smtClean="0"/>
              <a:t>‹#›</a:t>
            </a:fld>
            <a:endParaRPr lang="en-CA"/>
          </a:p>
        </p:txBody>
      </p:sp>
    </p:spTree>
    <p:extLst>
      <p:ext uri="{BB962C8B-B14F-4D97-AF65-F5344CB8AC3E}">
        <p14:creationId xmlns:p14="http://schemas.microsoft.com/office/powerpoint/2010/main" val="448575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B00E94B7-C569-4059-800C-DD5142C19C9C}" type="datetimeFigureOut">
              <a:rPr lang="en-CA" smtClean="0"/>
              <a:t>2018-02-13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A35B33A8-6C06-4D39-BCE6-86A01F79341E}" type="slidenum">
              <a:rPr lang="en-CA" smtClean="0"/>
              <a:t>‹#›</a:t>
            </a:fld>
            <a:endParaRPr lang="en-CA"/>
          </a:p>
        </p:txBody>
      </p:sp>
    </p:spTree>
    <p:extLst>
      <p:ext uri="{BB962C8B-B14F-4D97-AF65-F5344CB8AC3E}">
        <p14:creationId xmlns:p14="http://schemas.microsoft.com/office/powerpoint/2010/main" val="652124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B00E94B7-C569-4059-800C-DD5142C19C9C}" type="datetimeFigureOut">
              <a:rPr lang="en-CA" smtClean="0"/>
              <a:t>2018-02-13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A35B33A8-6C06-4D39-BCE6-86A01F79341E}" type="slidenum">
              <a:rPr lang="en-CA" smtClean="0"/>
              <a:t>‹#›</a:t>
            </a:fld>
            <a:endParaRPr lang="en-CA"/>
          </a:p>
        </p:txBody>
      </p:sp>
    </p:spTree>
    <p:extLst>
      <p:ext uri="{BB962C8B-B14F-4D97-AF65-F5344CB8AC3E}">
        <p14:creationId xmlns:p14="http://schemas.microsoft.com/office/powerpoint/2010/main" val="1613341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0E94B7-C569-4059-800C-DD5142C19C9C}" type="datetimeFigureOut">
              <a:rPr lang="en-CA" smtClean="0"/>
              <a:t>2018-02-13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A35B33A8-6C06-4D39-BCE6-86A01F79341E}" type="slidenum">
              <a:rPr lang="en-CA" smtClean="0"/>
              <a:t>‹#›</a:t>
            </a:fld>
            <a:endParaRPr lang="en-CA"/>
          </a:p>
        </p:txBody>
      </p:sp>
    </p:spTree>
    <p:extLst>
      <p:ext uri="{BB962C8B-B14F-4D97-AF65-F5344CB8AC3E}">
        <p14:creationId xmlns:p14="http://schemas.microsoft.com/office/powerpoint/2010/main" val="899258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0E94B7-C569-4059-800C-DD5142C19C9C}" type="datetimeFigureOut">
              <a:rPr lang="en-CA" smtClean="0"/>
              <a:t>2018-02-13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35B33A8-6C06-4D39-BCE6-86A01F79341E}" type="slidenum">
              <a:rPr lang="en-CA" smtClean="0"/>
              <a:t>‹#›</a:t>
            </a:fld>
            <a:endParaRPr lang="en-CA"/>
          </a:p>
        </p:txBody>
      </p:sp>
    </p:spTree>
    <p:extLst>
      <p:ext uri="{BB962C8B-B14F-4D97-AF65-F5344CB8AC3E}">
        <p14:creationId xmlns:p14="http://schemas.microsoft.com/office/powerpoint/2010/main" val="3807712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0E94B7-C569-4059-800C-DD5142C19C9C}" type="datetimeFigureOut">
              <a:rPr lang="en-CA" smtClean="0"/>
              <a:t>2018-02-13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35B33A8-6C06-4D39-BCE6-86A01F79341E}" type="slidenum">
              <a:rPr lang="en-CA" smtClean="0"/>
              <a:t>‹#›</a:t>
            </a:fld>
            <a:endParaRPr lang="en-CA"/>
          </a:p>
        </p:txBody>
      </p:sp>
    </p:spTree>
    <p:extLst>
      <p:ext uri="{BB962C8B-B14F-4D97-AF65-F5344CB8AC3E}">
        <p14:creationId xmlns:p14="http://schemas.microsoft.com/office/powerpoint/2010/main" val="859544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0E94B7-C569-4059-800C-DD5142C19C9C}" type="datetimeFigureOut">
              <a:rPr lang="en-CA" smtClean="0"/>
              <a:t>2018-02-13</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5B33A8-6C06-4D39-BCE6-86A01F79341E}" type="slidenum">
              <a:rPr lang="en-CA" smtClean="0"/>
              <a:t>‹#›</a:t>
            </a:fld>
            <a:endParaRPr lang="en-CA"/>
          </a:p>
        </p:txBody>
      </p:sp>
    </p:spTree>
    <p:extLst>
      <p:ext uri="{BB962C8B-B14F-4D97-AF65-F5344CB8AC3E}">
        <p14:creationId xmlns:p14="http://schemas.microsoft.com/office/powerpoint/2010/main" val="42362802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gi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The Bible in the Desert</a:t>
            </a:r>
          </a:p>
        </p:txBody>
      </p:sp>
      <p:sp>
        <p:nvSpPr>
          <p:cNvPr id="3" name="Subtitle 2"/>
          <p:cNvSpPr>
            <a:spLocks noGrp="1"/>
          </p:cNvSpPr>
          <p:nvPr>
            <p:ph type="subTitle" idx="1"/>
          </p:nvPr>
        </p:nvSpPr>
        <p:spPr/>
        <p:txBody>
          <a:bodyPr/>
          <a:lstStyle/>
          <a:p>
            <a:r>
              <a:rPr lang="en-CA" dirty="0">
                <a:solidFill>
                  <a:srgbClr val="FF0000"/>
                </a:solidFill>
              </a:rPr>
              <a:t>The Desert Fathers and Mothers</a:t>
            </a:r>
          </a:p>
          <a:p>
            <a:r>
              <a:rPr lang="en-CA" dirty="0">
                <a:solidFill>
                  <a:srgbClr val="FF0000"/>
                </a:solidFill>
              </a:rPr>
              <a:t>Monasticism in the 4</a:t>
            </a:r>
            <a:r>
              <a:rPr lang="en-CA" baseline="30000" dirty="0">
                <a:solidFill>
                  <a:srgbClr val="FF0000"/>
                </a:solidFill>
              </a:rPr>
              <a:t>th</a:t>
            </a:r>
            <a:r>
              <a:rPr lang="en-CA" dirty="0">
                <a:solidFill>
                  <a:srgbClr val="FF0000"/>
                </a:solidFill>
              </a:rPr>
              <a:t>-5</a:t>
            </a:r>
            <a:r>
              <a:rPr lang="en-CA" baseline="30000" dirty="0">
                <a:solidFill>
                  <a:srgbClr val="FF0000"/>
                </a:solidFill>
              </a:rPr>
              <a:t>th</a:t>
            </a:r>
            <a:r>
              <a:rPr lang="en-CA" dirty="0">
                <a:solidFill>
                  <a:srgbClr val="FF0000"/>
                </a:solidFill>
              </a:rPr>
              <a:t> centuries </a:t>
            </a:r>
          </a:p>
        </p:txBody>
      </p:sp>
    </p:spTree>
    <p:extLst>
      <p:ext uri="{BB962C8B-B14F-4D97-AF65-F5344CB8AC3E}">
        <p14:creationId xmlns:p14="http://schemas.microsoft.com/office/powerpoint/2010/main" val="26544846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Living Scripture</a:t>
            </a:r>
          </a:p>
        </p:txBody>
      </p:sp>
      <p:sp>
        <p:nvSpPr>
          <p:cNvPr id="3" name="Content Placeholder 2"/>
          <p:cNvSpPr>
            <a:spLocks noGrp="1"/>
          </p:cNvSpPr>
          <p:nvPr>
            <p:ph idx="1"/>
          </p:nvPr>
        </p:nvSpPr>
        <p:spPr/>
        <p:txBody>
          <a:bodyPr>
            <a:normAutofit lnSpcReduction="10000"/>
          </a:bodyPr>
          <a:lstStyle/>
          <a:p>
            <a:r>
              <a:rPr lang="en-CA" dirty="0"/>
              <a:t>Abba, give me a word!</a:t>
            </a:r>
          </a:p>
          <a:p>
            <a:r>
              <a:rPr lang="en-CA" dirty="0"/>
              <a:t>Desert hermeneutic</a:t>
            </a:r>
          </a:p>
          <a:p>
            <a:r>
              <a:rPr lang="en-CA" dirty="0" err="1"/>
              <a:t>Synaxis</a:t>
            </a:r>
            <a:r>
              <a:rPr lang="en-CA" dirty="0"/>
              <a:t> – master/disciple</a:t>
            </a:r>
          </a:p>
          <a:p>
            <a:r>
              <a:rPr lang="en-CA" dirty="0"/>
              <a:t>Reciting and meditating in cells</a:t>
            </a:r>
          </a:p>
          <a:p>
            <a:r>
              <a:rPr lang="en-CA" dirty="0"/>
              <a:t>Words of the holy ones are a continuation of the discourse of Sacred Scripture</a:t>
            </a:r>
          </a:p>
          <a:p>
            <a:r>
              <a:rPr lang="en-CA" dirty="0"/>
              <a:t>Praxis</a:t>
            </a:r>
          </a:p>
          <a:p>
            <a:r>
              <a:rPr lang="en-CA" dirty="0"/>
              <a:t>How to ‘obtain or appropriate’ a saying</a:t>
            </a:r>
          </a:p>
          <a:p>
            <a:endParaRPr lang="en-CA" dirty="0"/>
          </a:p>
        </p:txBody>
      </p:sp>
    </p:spTree>
    <p:extLst>
      <p:ext uri="{BB962C8B-B14F-4D97-AF65-F5344CB8AC3E}">
        <p14:creationId xmlns:p14="http://schemas.microsoft.com/office/powerpoint/2010/main" val="1387263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Watch Your Mouth</a:t>
            </a:r>
          </a:p>
        </p:txBody>
      </p:sp>
      <p:sp>
        <p:nvSpPr>
          <p:cNvPr id="3" name="Content Placeholder 2"/>
          <p:cNvSpPr>
            <a:spLocks noGrp="1"/>
          </p:cNvSpPr>
          <p:nvPr>
            <p:ph idx="1"/>
          </p:nvPr>
        </p:nvSpPr>
        <p:spPr/>
        <p:txBody>
          <a:bodyPr>
            <a:normAutofit fontScale="70000" lnSpcReduction="20000"/>
          </a:bodyPr>
          <a:lstStyle/>
          <a:p>
            <a:r>
              <a:rPr lang="en-CA" dirty="0"/>
              <a:t>‘asceticism of language’ – great care taken with words – correct words, in right proportion, etc.</a:t>
            </a:r>
          </a:p>
          <a:p>
            <a:r>
              <a:rPr lang="en-CA" dirty="0"/>
              <a:t>Heart and mouth; words and life</a:t>
            </a:r>
          </a:p>
          <a:p>
            <a:r>
              <a:rPr lang="en-CA" dirty="0"/>
              <a:t>Abba </a:t>
            </a:r>
            <a:r>
              <a:rPr lang="en-CA" dirty="0" err="1"/>
              <a:t>Poemen</a:t>
            </a:r>
            <a:r>
              <a:rPr lang="en-CA" dirty="0"/>
              <a:t>: ‘Teach your mouth to say that which you have in your heart…teach your heart to guard what your tongue teaches’. </a:t>
            </a:r>
          </a:p>
          <a:p>
            <a:r>
              <a:rPr lang="en-CA" dirty="0"/>
              <a:t>‘A person may seem to be silent but if his heart is condemning others he is babbling ceaselessly. But there may be another who talks from morning till night and yet he is truly silent; that is, he says nothing that is not profitable’.  </a:t>
            </a:r>
          </a:p>
          <a:p>
            <a:r>
              <a:rPr lang="en-CA" dirty="0"/>
              <a:t>Abba Or never lied, swore, hurt anyone, or spoke without necessity.</a:t>
            </a:r>
          </a:p>
          <a:p>
            <a:r>
              <a:rPr lang="en-CA" dirty="0"/>
              <a:t>Integrity between speech and what is inside a person. </a:t>
            </a:r>
          </a:p>
          <a:p>
            <a:r>
              <a:rPr lang="en-CA" dirty="0"/>
              <a:t>Language &lt;&lt;&lt;&gt;&gt;&gt; pure heart – important part of desert hermeneutic</a:t>
            </a:r>
          </a:p>
          <a:p>
            <a:endParaRPr lang="en-CA" dirty="0"/>
          </a:p>
          <a:p>
            <a:endParaRPr lang="en-CA" dirty="0"/>
          </a:p>
          <a:p>
            <a:endParaRPr lang="en-CA" dirty="0"/>
          </a:p>
          <a:p>
            <a:endParaRPr lang="en-CA" dirty="0"/>
          </a:p>
        </p:txBody>
      </p:sp>
    </p:spTree>
    <p:extLst>
      <p:ext uri="{BB962C8B-B14F-4D97-AF65-F5344CB8AC3E}">
        <p14:creationId xmlns:p14="http://schemas.microsoft.com/office/powerpoint/2010/main" val="1851234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Asceticism of Language - Silence</a:t>
            </a:r>
          </a:p>
        </p:txBody>
      </p:sp>
      <p:sp>
        <p:nvSpPr>
          <p:cNvPr id="3" name="Content Placeholder 2"/>
          <p:cNvSpPr>
            <a:spLocks noGrp="1"/>
          </p:cNvSpPr>
          <p:nvPr>
            <p:ph idx="1"/>
          </p:nvPr>
        </p:nvSpPr>
        <p:spPr>
          <a:xfrm>
            <a:off x="457200" y="1600200"/>
            <a:ext cx="8229600" cy="4997152"/>
          </a:xfrm>
        </p:spPr>
        <p:txBody>
          <a:bodyPr>
            <a:normAutofit lnSpcReduction="10000"/>
          </a:bodyPr>
          <a:lstStyle/>
          <a:p>
            <a:pPr marL="0" indent="0">
              <a:buNone/>
            </a:pPr>
            <a:r>
              <a:rPr lang="en-CA" sz="1600" dirty="0"/>
              <a:t>Having withdrawn from the palace to the solitary life, Abba </a:t>
            </a:r>
            <a:r>
              <a:rPr lang="en-CA" sz="1600" dirty="0" err="1"/>
              <a:t>Arsenius</a:t>
            </a:r>
            <a:r>
              <a:rPr lang="en-CA" sz="1600" dirty="0"/>
              <a:t> prayed and heard a voice saying to him, "</a:t>
            </a:r>
            <a:r>
              <a:rPr lang="en-CA" sz="1600" dirty="0" err="1"/>
              <a:t>Arsenius</a:t>
            </a:r>
            <a:r>
              <a:rPr lang="en-CA" sz="1600" dirty="0"/>
              <a:t>, flee, be silent, pray always, for these are the source of </a:t>
            </a:r>
            <a:r>
              <a:rPr lang="en-CA" sz="1600" dirty="0" err="1"/>
              <a:t>sinlessness</a:t>
            </a:r>
            <a:r>
              <a:rPr lang="en-CA" sz="1600" dirty="0"/>
              <a:t>."</a:t>
            </a:r>
            <a:br>
              <a:rPr lang="en-CA" sz="1600" dirty="0"/>
            </a:br>
            <a:br>
              <a:rPr lang="en-CA" sz="1600" dirty="0"/>
            </a:br>
            <a:r>
              <a:rPr lang="en-CA" sz="1600" dirty="0"/>
              <a:t>A brother in </a:t>
            </a:r>
            <a:r>
              <a:rPr lang="en-CA" sz="1600" dirty="0" err="1"/>
              <a:t>Scetis</a:t>
            </a:r>
            <a:r>
              <a:rPr lang="en-CA" sz="1600" dirty="0"/>
              <a:t> went to ask for a word from Abba Moses and the old man said to him, "Go and sit in your cell and your cell will teach you everything."</a:t>
            </a:r>
            <a:br>
              <a:rPr lang="en-CA" sz="1600" dirty="0"/>
            </a:br>
            <a:br>
              <a:rPr lang="en-CA" sz="1600" dirty="0"/>
            </a:br>
            <a:r>
              <a:rPr lang="en-CA" sz="1600" dirty="0"/>
              <a:t>Abba </a:t>
            </a:r>
            <a:r>
              <a:rPr lang="en-CA" sz="1600" dirty="0" err="1"/>
              <a:t>Nilus</a:t>
            </a:r>
            <a:r>
              <a:rPr lang="en-CA" sz="1600" dirty="0"/>
              <a:t> said,</a:t>
            </a:r>
            <a:r>
              <a:rPr lang="en-CA" sz="1600" b="1" dirty="0"/>
              <a:t> "The arrows of the enemy cannot touch one who loves quietness; but he who moves about in a crowd will often be wounded."</a:t>
            </a:r>
            <a:br>
              <a:rPr lang="en-CA" sz="1600" dirty="0"/>
            </a:br>
            <a:br>
              <a:rPr lang="en-CA" sz="1600" dirty="0"/>
            </a:br>
            <a:r>
              <a:rPr lang="en-CA" sz="1600" dirty="0" err="1"/>
              <a:t>Theophilus</a:t>
            </a:r>
            <a:r>
              <a:rPr lang="en-CA" sz="1600" dirty="0"/>
              <a:t> of holy memory, bishop of Alexandria, journeyed to </a:t>
            </a:r>
            <a:r>
              <a:rPr lang="en-CA" sz="1600" dirty="0" err="1"/>
              <a:t>Scetis</a:t>
            </a:r>
            <a:r>
              <a:rPr lang="en-CA" sz="1600" dirty="0"/>
              <a:t> and the brethren coming together said to Abba </a:t>
            </a:r>
            <a:r>
              <a:rPr lang="en-CA" sz="1600" dirty="0" err="1"/>
              <a:t>Pambo</a:t>
            </a:r>
            <a:r>
              <a:rPr lang="en-CA" sz="1600" dirty="0"/>
              <a:t>, "Say a word or two to the bishop, that his soul may be edified in this place." The old man replied, "If he is not edified by my silence, there is no hope that he will be edified by my words."</a:t>
            </a:r>
            <a:br>
              <a:rPr lang="en-CA" sz="1600" dirty="0"/>
            </a:br>
            <a:br>
              <a:rPr lang="en-CA" sz="1600" dirty="0"/>
            </a:br>
            <a:r>
              <a:rPr lang="en-CA" sz="1600" dirty="0"/>
              <a:t>This place was called </a:t>
            </a:r>
            <a:r>
              <a:rPr lang="en-CA" sz="1600" dirty="0" err="1"/>
              <a:t>Cellia</a:t>
            </a:r>
            <a:r>
              <a:rPr lang="en-CA" sz="1600" dirty="0"/>
              <a:t>, because of the number of cells there, scattered about the desert. Those who have already begun their training there [i.e. in </a:t>
            </a:r>
            <a:r>
              <a:rPr lang="en-CA" sz="1600" dirty="0" err="1"/>
              <a:t>Nitria</a:t>
            </a:r>
            <a:r>
              <a:rPr lang="en-CA" sz="1600" dirty="0"/>
              <a:t>] and want to live a more remote life, stripped of external things, withdraw there. For this is the utter desert and the cells are divided from one another by so great a distance that no one can see his neighbour nor can any voice be heard. They live alone in their cells and there is a huge silence and a great quiet there. Only on Saturday and Sunday do they meet in church, and then they see each other face to face, as men restored to heaven.</a:t>
            </a:r>
          </a:p>
        </p:txBody>
      </p:sp>
    </p:spTree>
    <p:extLst>
      <p:ext uri="{BB962C8B-B14F-4D97-AF65-F5344CB8AC3E}">
        <p14:creationId xmlns:p14="http://schemas.microsoft.com/office/powerpoint/2010/main" val="1540819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Renunciation and Detachment</a:t>
            </a:r>
          </a:p>
        </p:txBody>
      </p:sp>
      <p:sp>
        <p:nvSpPr>
          <p:cNvPr id="3" name="Content Placeholder 2"/>
          <p:cNvSpPr>
            <a:spLocks noGrp="1"/>
          </p:cNvSpPr>
          <p:nvPr>
            <p:ph idx="1"/>
          </p:nvPr>
        </p:nvSpPr>
        <p:spPr/>
        <p:txBody>
          <a:bodyPr/>
          <a:lstStyle/>
          <a:p>
            <a:r>
              <a:rPr lang="en-CA" dirty="0"/>
              <a:t>Matt 19:21 (If you want to be perfect, sell all you have and give to the poor, and you will have treasure in heaven)</a:t>
            </a:r>
          </a:p>
          <a:p>
            <a:r>
              <a:rPr lang="en-CA" dirty="0"/>
              <a:t>Matt 7:13-14 (the narrow gate)</a:t>
            </a:r>
          </a:p>
          <a:p>
            <a:r>
              <a:rPr lang="en-CA" dirty="0"/>
              <a:t>Matt 6:34 (Do  not worry about tomorrow)</a:t>
            </a:r>
          </a:p>
          <a:p>
            <a:r>
              <a:rPr lang="en-CA" dirty="0"/>
              <a:t>Matt 6:33 (Seek first God’s Kingdom)</a:t>
            </a:r>
          </a:p>
          <a:p>
            <a:r>
              <a:rPr lang="en-CA" dirty="0"/>
              <a:t>Psalm 55:22 (Cast your burden on the Lord and He will sustain you)</a:t>
            </a:r>
          </a:p>
        </p:txBody>
      </p:sp>
    </p:spTree>
    <p:extLst>
      <p:ext uri="{BB962C8B-B14F-4D97-AF65-F5344CB8AC3E}">
        <p14:creationId xmlns:p14="http://schemas.microsoft.com/office/powerpoint/2010/main" val="617960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Against Pride – for Humility</a:t>
            </a:r>
          </a:p>
        </p:txBody>
      </p:sp>
      <p:sp>
        <p:nvSpPr>
          <p:cNvPr id="3" name="Content Placeholder 2"/>
          <p:cNvSpPr>
            <a:spLocks noGrp="1"/>
          </p:cNvSpPr>
          <p:nvPr>
            <p:ph idx="1"/>
          </p:nvPr>
        </p:nvSpPr>
        <p:spPr>
          <a:xfrm>
            <a:off x="457200" y="1600200"/>
            <a:ext cx="8229600" cy="4781128"/>
          </a:xfrm>
        </p:spPr>
        <p:txBody>
          <a:bodyPr>
            <a:normAutofit fontScale="92500"/>
          </a:bodyPr>
          <a:lstStyle/>
          <a:p>
            <a:r>
              <a:rPr lang="en-CA" dirty="0"/>
              <a:t>1 Cor 10:12 (No false pride at accomplishments)</a:t>
            </a:r>
          </a:p>
          <a:p>
            <a:r>
              <a:rPr lang="en-CA" dirty="0"/>
              <a:t>Psalm 25:18 (Be always aware of one’s own sin)</a:t>
            </a:r>
          </a:p>
          <a:p>
            <a:r>
              <a:rPr lang="en-CA" dirty="0"/>
              <a:t>Matt 5:11 (when people revile and persecute you)</a:t>
            </a:r>
          </a:p>
          <a:p>
            <a:r>
              <a:rPr lang="en-CA" dirty="0"/>
              <a:t>1 Cor 4:13 (We have become like the rubbish of the world, the dregs of all things)</a:t>
            </a:r>
          </a:p>
          <a:p>
            <a:r>
              <a:rPr lang="en-CA" dirty="0"/>
              <a:t>Luke 18:32 (despised by others)</a:t>
            </a:r>
          </a:p>
          <a:p>
            <a:r>
              <a:rPr lang="en-CA" dirty="0"/>
              <a:t>2 Cor 6:8 (bear dishonor)</a:t>
            </a:r>
          </a:p>
          <a:p>
            <a:r>
              <a:rPr lang="en-CA" dirty="0"/>
              <a:t>The prize: Philippians 2:6-11 the kenotic hymn</a:t>
            </a:r>
          </a:p>
        </p:txBody>
      </p:sp>
    </p:spTree>
    <p:extLst>
      <p:ext uri="{BB962C8B-B14F-4D97-AF65-F5344CB8AC3E}">
        <p14:creationId xmlns:p14="http://schemas.microsoft.com/office/powerpoint/2010/main" val="20587219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Compassion – ‘The Commandment’</a:t>
            </a:r>
          </a:p>
        </p:txBody>
      </p:sp>
      <p:sp>
        <p:nvSpPr>
          <p:cNvPr id="3" name="Content Placeholder 2"/>
          <p:cNvSpPr>
            <a:spLocks noGrp="1"/>
          </p:cNvSpPr>
          <p:nvPr>
            <p:ph idx="1"/>
          </p:nvPr>
        </p:nvSpPr>
        <p:spPr/>
        <p:txBody>
          <a:bodyPr>
            <a:normAutofit fontScale="70000" lnSpcReduction="20000"/>
          </a:bodyPr>
          <a:lstStyle/>
          <a:p>
            <a:r>
              <a:rPr lang="en-CA" dirty="0"/>
              <a:t>Refraining from anger or judging another</a:t>
            </a:r>
          </a:p>
          <a:p>
            <a:r>
              <a:rPr lang="en-CA" dirty="0" err="1"/>
              <a:t>Eph</a:t>
            </a:r>
            <a:r>
              <a:rPr lang="en-CA" dirty="0"/>
              <a:t> 4:26 (Don’t let the sun go down on your anger)</a:t>
            </a:r>
          </a:p>
          <a:p>
            <a:r>
              <a:rPr lang="en-CA" dirty="0" err="1"/>
              <a:t>Evagrius</a:t>
            </a:r>
            <a:r>
              <a:rPr lang="en-CA" dirty="0"/>
              <a:t>: anger the ‘fiercest passion’</a:t>
            </a:r>
          </a:p>
          <a:p>
            <a:r>
              <a:rPr lang="en-CA" dirty="0"/>
              <a:t>1 Cor 13:1-3 (‘A man who is angry, even if he were to raise the dead, is not acceptable to God’ (Abba </a:t>
            </a:r>
            <a:r>
              <a:rPr lang="en-CA" dirty="0" err="1"/>
              <a:t>Agathon</a:t>
            </a:r>
            <a:r>
              <a:rPr lang="en-CA" dirty="0"/>
              <a:t>)</a:t>
            </a:r>
          </a:p>
          <a:p>
            <a:r>
              <a:rPr lang="en-CA" dirty="0"/>
              <a:t>Matt 5:22 (If your brother hurts you by his arrogance and you are angry with him because of it, that is getting angry without cause  (Abba </a:t>
            </a:r>
            <a:r>
              <a:rPr lang="en-CA" dirty="0" err="1"/>
              <a:t>Poemen</a:t>
            </a:r>
            <a:r>
              <a:rPr lang="en-CA" dirty="0"/>
              <a:t>)</a:t>
            </a:r>
          </a:p>
          <a:p>
            <a:r>
              <a:rPr lang="en-CA" dirty="0"/>
              <a:t>Matt 5:29-30 (If your brother plucks out your right eye and cuts off your right hand and you get angry with him because of it, that is getting angry without cause)</a:t>
            </a:r>
          </a:p>
          <a:p>
            <a:r>
              <a:rPr lang="en-CA" dirty="0"/>
              <a:t>Matt 7:5 (First take the log out of your own eye….)</a:t>
            </a:r>
          </a:p>
          <a:p>
            <a:r>
              <a:rPr lang="en-CA" dirty="0"/>
              <a:t>Judging others considered worse than fornication</a:t>
            </a:r>
          </a:p>
          <a:p>
            <a:endParaRPr lang="en-CA" dirty="0"/>
          </a:p>
        </p:txBody>
      </p:sp>
    </p:spTree>
    <p:extLst>
      <p:ext uri="{BB962C8B-B14F-4D97-AF65-F5344CB8AC3E}">
        <p14:creationId xmlns:p14="http://schemas.microsoft.com/office/powerpoint/2010/main" val="25930709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n-CA" dirty="0"/>
              <a:t>Judging Others</a:t>
            </a:r>
          </a:p>
        </p:txBody>
      </p:sp>
      <p:sp>
        <p:nvSpPr>
          <p:cNvPr id="3" name="Content Placeholder 2"/>
          <p:cNvSpPr>
            <a:spLocks noGrp="1"/>
          </p:cNvSpPr>
          <p:nvPr>
            <p:ph idx="1"/>
          </p:nvPr>
        </p:nvSpPr>
        <p:spPr>
          <a:xfrm>
            <a:off x="179512" y="1196752"/>
            <a:ext cx="8712968" cy="5386610"/>
          </a:xfrm>
        </p:spPr>
        <p:txBody>
          <a:bodyPr>
            <a:normAutofit fontScale="40000" lnSpcReduction="20000"/>
          </a:bodyPr>
          <a:lstStyle/>
          <a:p>
            <a:pPr marL="0" indent="0">
              <a:buNone/>
            </a:pPr>
            <a:r>
              <a:rPr lang="en-CA" sz="4000" dirty="0"/>
              <a:t>The old men used to say, "there is nothing worse than passing judgement."</a:t>
            </a:r>
            <a:br>
              <a:rPr lang="en-CA" sz="4000" dirty="0"/>
            </a:br>
            <a:br>
              <a:rPr lang="en-CA" sz="4000" dirty="0"/>
            </a:br>
            <a:r>
              <a:rPr lang="en-CA" sz="4000" dirty="0"/>
              <a:t>They said of </a:t>
            </a:r>
            <a:r>
              <a:rPr lang="en-CA" sz="4000" dirty="0" err="1"/>
              <a:t>abba</a:t>
            </a:r>
            <a:r>
              <a:rPr lang="en-CA" sz="4000" dirty="0"/>
              <a:t> </a:t>
            </a:r>
            <a:r>
              <a:rPr lang="en-CA" sz="4000" dirty="0" err="1"/>
              <a:t>Macarius</a:t>
            </a:r>
            <a:r>
              <a:rPr lang="en-CA" sz="4000" dirty="0"/>
              <a:t> that he became as it is written a god upon earth, because just as God protects the world, so </a:t>
            </a:r>
            <a:r>
              <a:rPr lang="en-CA" sz="4000" dirty="0" err="1"/>
              <a:t>abba</a:t>
            </a:r>
            <a:r>
              <a:rPr lang="en-CA" sz="4000" dirty="0"/>
              <a:t> </a:t>
            </a:r>
            <a:r>
              <a:rPr lang="en-CA" sz="4000" dirty="0" err="1"/>
              <a:t>Macarius</a:t>
            </a:r>
            <a:r>
              <a:rPr lang="en-CA" sz="4000" dirty="0"/>
              <a:t> would cover the faults that he saw as though he did not see them, and those which he heard as though he did not hear them.</a:t>
            </a:r>
            <a:br>
              <a:rPr lang="en-CA" sz="4000" dirty="0"/>
            </a:br>
            <a:br>
              <a:rPr lang="en-CA" sz="4000" dirty="0"/>
            </a:br>
            <a:r>
              <a:rPr lang="en-CA" sz="4000" dirty="0"/>
              <a:t>Abba Pastor said, "Judge not him who is guilty of fornication, if you are chaste, or you will break the law like him. For He who said "do not commit fornication" said also "Do not judge"."</a:t>
            </a:r>
            <a:br>
              <a:rPr lang="en-CA" sz="4000" dirty="0"/>
            </a:br>
            <a:br>
              <a:rPr lang="en-CA" sz="4000" dirty="0"/>
            </a:br>
            <a:r>
              <a:rPr lang="en-CA" sz="4000" dirty="0"/>
              <a:t>A brother asked </a:t>
            </a:r>
            <a:r>
              <a:rPr lang="en-CA" sz="4000" dirty="0" err="1"/>
              <a:t>abba</a:t>
            </a:r>
            <a:r>
              <a:rPr lang="en-CA" sz="4000" dirty="0"/>
              <a:t> </a:t>
            </a:r>
            <a:r>
              <a:rPr lang="en-CA" sz="4000" dirty="0" err="1"/>
              <a:t>Poemen</a:t>
            </a:r>
            <a:r>
              <a:rPr lang="en-CA" sz="4000" dirty="0"/>
              <a:t>, "If I see my brother sin, is it right to say nothing about it?" The old man replied, "whenever we cover our brother's sin, God will cover ours; whenever we tell people about our brother's guilt, God will do the same about ours."</a:t>
            </a:r>
            <a:br>
              <a:rPr lang="en-CA" sz="4000" dirty="0"/>
            </a:br>
            <a:br>
              <a:rPr lang="en-CA" sz="4000" dirty="0"/>
            </a:br>
            <a:br>
              <a:rPr lang="en-CA" sz="4000" dirty="0"/>
            </a:br>
            <a:r>
              <a:rPr lang="en-CA" sz="4000" dirty="0"/>
              <a:t>A brother in </a:t>
            </a:r>
            <a:r>
              <a:rPr lang="en-CA" sz="4000" dirty="0" err="1"/>
              <a:t>Scetis</a:t>
            </a:r>
            <a:r>
              <a:rPr lang="en-CA" sz="4000" dirty="0"/>
              <a:t> committed a fault. A council was called to which </a:t>
            </a:r>
            <a:r>
              <a:rPr lang="en-CA" sz="4000" dirty="0" err="1"/>
              <a:t>abba</a:t>
            </a:r>
            <a:r>
              <a:rPr lang="en-CA" sz="4000" dirty="0"/>
              <a:t> Moses was invited, but he refused to go to it. Then the priest sent someone to him, saying, "Come, for everyone is waiting for you". So he got up and went. He took a leaking jug and filled it with water and carried it with him. The others came out to meet him and said, " what is this, father?" The old man said to them, "My sins run out behind me, and I do not see them, and today I am coming to judge the errors of another." When they heard that, they said no more to the brother but forgave him.</a:t>
            </a:r>
            <a:br>
              <a:rPr lang="en-CA" sz="4000" dirty="0"/>
            </a:br>
            <a:br>
              <a:rPr lang="en-CA" sz="4000" dirty="0"/>
            </a:br>
            <a:r>
              <a:rPr lang="en-CA" sz="4000" dirty="0"/>
              <a:t>A brother sinned and the priest ordered him to go out of the church; </a:t>
            </a:r>
            <a:r>
              <a:rPr lang="en-CA" sz="4000" dirty="0" err="1"/>
              <a:t>abba</a:t>
            </a:r>
            <a:r>
              <a:rPr lang="en-CA" sz="4000" dirty="0"/>
              <a:t> </a:t>
            </a:r>
            <a:r>
              <a:rPr lang="en-CA" sz="4000" dirty="0" err="1"/>
              <a:t>Bessarion</a:t>
            </a:r>
            <a:r>
              <a:rPr lang="en-CA" sz="4000" dirty="0"/>
              <a:t> got up and went out with him, saying, "I, too, am a sinner."</a:t>
            </a:r>
          </a:p>
          <a:p>
            <a:endParaRPr lang="en-CA" dirty="0"/>
          </a:p>
        </p:txBody>
      </p:sp>
    </p:spTree>
    <p:extLst>
      <p:ext uri="{BB962C8B-B14F-4D97-AF65-F5344CB8AC3E}">
        <p14:creationId xmlns:p14="http://schemas.microsoft.com/office/powerpoint/2010/main" val="41875330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Love</a:t>
            </a:r>
          </a:p>
        </p:txBody>
      </p:sp>
      <p:sp>
        <p:nvSpPr>
          <p:cNvPr id="3" name="Content Placeholder 2"/>
          <p:cNvSpPr>
            <a:spLocks noGrp="1"/>
          </p:cNvSpPr>
          <p:nvPr>
            <p:ph idx="1"/>
          </p:nvPr>
        </p:nvSpPr>
        <p:spPr/>
        <p:txBody>
          <a:bodyPr>
            <a:normAutofit fontScale="70000" lnSpcReduction="20000"/>
          </a:bodyPr>
          <a:lstStyle/>
          <a:p>
            <a:pPr marL="0" indent="0">
              <a:buNone/>
            </a:pPr>
            <a:br>
              <a:rPr lang="en-CA" dirty="0"/>
            </a:br>
            <a:r>
              <a:rPr lang="en-CA" dirty="0"/>
              <a:t>Abba </a:t>
            </a:r>
            <a:r>
              <a:rPr lang="en-CA" dirty="0" err="1"/>
              <a:t>Poemen</a:t>
            </a:r>
            <a:r>
              <a:rPr lang="en-CA" dirty="0"/>
              <a:t> said, "There is no greater love than that a man lays down his life for his neighbour. When you hear someone complaining and you struggle with yourself and do not answer him back with complaints; when you are hurt and bear it patiently, not looking for revenge; then you are laying down your life for your neighbour."</a:t>
            </a:r>
            <a:br>
              <a:rPr lang="en-CA" dirty="0"/>
            </a:br>
            <a:br>
              <a:rPr lang="en-CA" dirty="0"/>
            </a:br>
            <a:r>
              <a:rPr lang="en-CA" dirty="0"/>
              <a:t>One of the beloved of Christ who had the gift of mercy used to say, "The one who is filled with mercy ought to offer it in the same manner in which he has received it, for such is the mercy of God."</a:t>
            </a:r>
            <a:br>
              <a:rPr lang="en-CA" dirty="0"/>
            </a:br>
            <a:br>
              <a:rPr lang="en-CA" dirty="0"/>
            </a:br>
            <a:r>
              <a:rPr lang="en-CA" dirty="0"/>
              <a:t>Abba Antony said, "I no longer fear God, I love him; for love casts out fear."</a:t>
            </a:r>
          </a:p>
        </p:txBody>
      </p:sp>
    </p:spTree>
    <p:extLst>
      <p:ext uri="{BB962C8B-B14F-4D97-AF65-F5344CB8AC3E}">
        <p14:creationId xmlns:p14="http://schemas.microsoft.com/office/powerpoint/2010/main" val="302524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Self-Control and Peace</a:t>
            </a:r>
          </a:p>
        </p:txBody>
      </p:sp>
      <p:sp>
        <p:nvSpPr>
          <p:cNvPr id="3" name="Content Placeholder 2"/>
          <p:cNvSpPr>
            <a:spLocks noGrp="1"/>
          </p:cNvSpPr>
          <p:nvPr>
            <p:ph idx="1"/>
          </p:nvPr>
        </p:nvSpPr>
        <p:spPr/>
        <p:txBody>
          <a:bodyPr>
            <a:normAutofit fontScale="55000" lnSpcReduction="20000"/>
          </a:bodyPr>
          <a:lstStyle/>
          <a:p>
            <a:pPr marL="0" indent="0">
              <a:buNone/>
            </a:pPr>
            <a:br>
              <a:rPr lang="en-CA" dirty="0"/>
            </a:br>
            <a:r>
              <a:rPr lang="en-CA" dirty="0"/>
              <a:t>One of the brothers asked Abba </a:t>
            </a:r>
            <a:r>
              <a:rPr lang="en-CA" dirty="0" err="1"/>
              <a:t>Isidore</a:t>
            </a:r>
            <a:r>
              <a:rPr lang="en-CA" dirty="0"/>
              <a:t>, a priest of </a:t>
            </a:r>
            <a:r>
              <a:rPr lang="en-CA" dirty="0" err="1"/>
              <a:t>Scetis</a:t>
            </a:r>
            <a:r>
              <a:rPr lang="en-CA" dirty="0"/>
              <a:t>, "Why are the demons so terrified of you?" And the old man said, "Ever since I became a monk I have tried never to let anger rise as far as my mouth."</a:t>
            </a:r>
            <a:br>
              <a:rPr lang="en-CA" dirty="0"/>
            </a:br>
            <a:br>
              <a:rPr lang="en-CA" dirty="0"/>
            </a:br>
            <a:r>
              <a:rPr lang="en-CA" dirty="0"/>
              <a:t>Abba Joseph asked Abba </a:t>
            </a:r>
            <a:r>
              <a:rPr lang="en-CA" dirty="0" err="1"/>
              <a:t>Nisteros</a:t>
            </a:r>
            <a:r>
              <a:rPr lang="en-CA" dirty="0"/>
              <a:t>, "What should I do about my tongue, for I cannot control it?" The old man said to him, "When you speak, do you find peace?" He replied, "No." The old man said to him, "If you do not find peace, why do you speak? Be silent, and when a conversation takes place, prefer to listen rather to talk."</a:t>
            </a:r>
            <a:br>
              <a:rPr lang="en-CA" dirty="0"/>
            </a:br>
            <a:br>
              <a:rPr lang="en-CA" dirty="0"/>
            </a:br>
            <a:br>
              <a:rPr lang="en-CA" dirty="0"/>
            </a:br>
            <a:r>
              <a:rPr lang="en-CA" dirty="0"/>
              <a:t>Two old men had lived together for many years and they had never fought with one another. The first said to the other, "Let us also have a fight like other men." The other replied, "I do not know how to fight." The first said to him, "Look, I will put a brick between us and I will say: it is mine; and you will reply: no, it is mine; and so the fight will begin." So they put a brick between them and the first said, "No, it is mine", and the other said, "No, it is mine." And the first replied, "If it is yours, take it and go." So they gave it up without being able to find a cause for an argument.</a:t>
            </a:r>
          </a:p>
        </p:txBody>
      </p:sp>
    </p:spTree>
    <p:extLst>
      <p:ext uri="{BB962C8B-B14F-4D97-AF65-F5344CB8AC3E}">
        <p14:creationId xmlns:p14="http://schemas.microsoft.com/office/powerpoint/2010/main" val="29577757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Biblical Virtuosity</a:t>
            </a:r>
          </a:p>
        </p:txBody>
      </p:sp>
      <p:sp>
        <p:nvSpPr>
          <p:cNvPr id="3" name="Content Placeholder 2"/>
          <p:cNvSpPr>
            <a:spLocks noGrp="1"/>
          </p:cNvSpPr>
          <p:nvPr>
            <p:ph idx="1"/>
          </p:nvPr>
        </p:nvSpPr>
        <p:spPr/>
        <p:txBody>
          <a:bodyPr>
            <a:normAutofit fontScale="92500" lnSpcReduction="20000"/>
          </a:bodyPr>
          <a:lstStyle/>
          <a:p>
            <a:r>
              <a:rPr lang="en-CA" dirty="0"/>
              <a:t>Once three brothers came to visit an old man in </a:t>
            </a:r>
            <a:r>
              <a:rPr lang="en-CA" dirty="0" err="1"/>
              <a:t>Scetis</a:t>
            </a:r>
            <a:r>
              <a:rPr lang="en-CA" dirty="0"/>
              <a:t> and one of them said to him, "Abba, I have committed to memory the Old and New Testaments." And the old man answered, "You have filled the air with words." The second one said to him, "I have written out the Old and New Testaments with my own hands." He said, "And you have filled the window-ledge with manuscripts." Then the third said, "The grass is growing up my chimney." And the old man replied, "You have driven away hospitality."</a:t>
            </a:r>
          </a:p>
        </p:txBody>
      </p:sp>
    </p:spTree>
    <p:extLst>
      <p:ext uri="{BB962C8B-B14F-4D97-AF65-F5344CB8AC3E}">
        <p14:creationId xmlns:p14="http://schemas.microsoft.com/office/powerpoint/2010/main" val="1757251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Desert  a City</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2558494"/>
            <a:ext cx="4038600" cy="2609374"/>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914900" y="2080101"/>
            <a:ext cx="3505200" cy="3566160"/>
          </a:xfrm>
        </p:spPr>
      </p:pic>
    </p:spTree>
    <p:extLst>
      <p:ext uri="{BB962C8B-B14F-4D97-AF65-F5344CB8AC3E}">
        <p14:creationId xmlns:p14="http://schemas.microsoft.com/office/powerpoint/2010/main" val="41611250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8FA4B-01A4-4111-A6F8-73D2E29C06A7}"/>
              </a:ext>
            </a:extLst>
          </p:cNvPr>
          <p:cNvSpPr>
            <a:spLocks noGrp="1"/>
          </p:cNvSpPr>
          <p:nvPr>
            <p:ph type="title"/>
          </p:nvPr>
        </p:nvSpPr>
        <p:spPr/>
        <p:txBody>
          <a:bodyPr/>
          <a:lstStyle/>
          <a:p>
            <a:r>
              <a:rPr lang="en-US" dirty="0"/>
              <a:t>Desert Mothers</a:t>
            </a:r>
          </a:p>
        </p:txBody>
      </p:sp>
      <p:pic>
        <p:nvPicPr>
          <p:cNvPr id="6" name="Content Placeholder 5" descr="A group of people posing for a photo&#10;&#10;Description generated with high confidence">
            <a:extLst>
              <a:ext uri="{FF2B5EF4-FFF2-40B4-BE49-F238E27FC236}">
                <a16:creationId xmlns:a16="http://schemas.microsoft.com/office/drawing/2014/main" id="{86B5D13B-4D70-46EE-A41D-9F42BFD4E7C9}"/>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81107" y="1600200"/>
            <a:ext cx="2990786" cy="4525963"/>
          </a:xfrm>
        </p:spPr>
      </p:pic>
      <p:pic>
        <p:nvPicPr>
          <p:cNvPr id="8" name="Content Placeholder 7" descr="A painting of a person&#10;&#10;Description generated with very high confidence">
            <a:extLst>
              <a:ext uri="{FF2B5EF4-FFF2-40B4-BE49-F238E27FC236}">
                <a16:creationId xmlns:a16="http://schemas.microsoft.com/office/drawing/2014/main" id="{DC284340-BC75-4F9D-92E6-A52274DA3A24}"/>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53684" y="1772816"/>
            <a:ext cx="4121269" cy="4032448"/>
          </a:xfrm>
        </p:spPr>
      </p:pic>
    </p:spTree>
    <p:extLst>
      <p:ext uri="{BB962C8B-B14F-4D97-AF65-F5344CB8AC3E}">
        <p14:creationId xmlns:p14="http://schemas.microsoft.com/office/powerpoint/2010/main" val="33676851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61398-D6A4-4C0F-B933-4A546336C7AC}"/>
              </a:ext>
            </a:extLst>
          </p:cNvPr>
          <p:cNvSpPr>
            <a:spLocks noGrp="1"/>
          </p:cNvSpPr>
          <p:nvPr>
            <p:ph type="title"/>
          </p:nvPr>
        </p:nvSpPr>
        <p:spPr/>
        <p:txBody>
          <a:bodyPr/>
          <a:lstStyle/>
          <a:p>
            <a:r>
              <a:rPr lang="en-US" dirty="0"/>
              <a:t>St. Mary of Egypt</a:t>
            </a:r>
          </a:p>
        </p:txBody>
      </p:sp>
      <p:sp>
        <p:nvSpPr>
          <p:cNvPr id="3" name="Content Placeholder 2">
            <a:extLst>
              <a:ext uri="{FF2B5EF4-FFF2-40B4-BE49-F238E27FC236}">
                <a16:creationId xmlns:a16="http://schemas.microsoft.com/office/drawing/2014/main" id="{E4F30E31-9148-412C-9E38-5F9ADCE31331}"/>
              </a:ext>
            </a:extLst>
          </p:cNvPr>
          <p:cNvSpPr>
            <a:spLocks noGrp="1"/>
          </p:cNvSpPr>
          <p:nvPr>
            <p:ph sz="half" idx="1"/>
          </p:nvPr>
        </p:nvSpPr>
        <p:spPr/>
        <p:txBody>
          <a:bodyPr/>
          <a:lstStyle/>
          <a:p>
            <a:r>
              <a:rPr lang="en-US" dirty="0"/>
              <a:t>Mary of Egypt c. 344 – c. 421</a:t>
            </a:r>
          </a:p>
          <a:p>
            <a:r>
              <a:rPr lang="en-US" dirty="0"/>
              <a:t>Dissolute life</a:t>
            </a:r>
          </a:p>
          <a:p>
            <a:r>
              <a:rPr lang="en-US" dirty="0"/>
              <a:t>Converted in Jerusalem – baptized in Jordan</a:t>
            </a:r>
          </a:p>
          <a:p>
            <a:r>
              <a:rPr lang="en-US" dirty="0"/>
              <a:t>Years of penitence and prayer</a:t>
            </a:r>
          </a:p>
          <a:p>
            <a:r>
              <a:rPr lang="en-US" dirty="0"/>
              <a:t>Great miracles – walking on water</a:t>
            </a:r>
          </a:p>
        </p:txBody>
      </p:sp>
      <p:pic>
        <p:nvPicPr>
          <p:cNvPr id="6" name="Content Placeholder 5" descr="A picture containing text, book&#10;&#10;Description generated with very high confidence">
            <a:extLst>
              <a:ext uri="{FF2B5EF4-FFF2-40B4-BE49-F238E27FC236}">
                <a16:creationId xmlns:a16="http://schemas.microsoft.com/office/drawing/2014/main" id="{28FA993E-5265-41D6-A6B1-6664317A8B55}"/>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04048" y="1617489"/>
            <a:ext cx="3582214" cy="4389584"/>
          </a:xfrm>
        </p:spPr>
      </p:pic>
    </p:spTree>
    <p:extLst>
      <p:ext uri="{BB962C8B-B14F-4D97-AF65-F5344CB8AC3E}">
        <p14:creationId xmlns:p14="http://schemas.microsoft.com/office/powerpoint/2010/main" val="20346984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2ADDB-D7F6-4CE4-A9F6-FE76F085A483}"/>
              </a:ext>
            </a:extLst>
          </p:cNvPr>
          <p:cNvSpPr>
            <a:spLocks noGrp="1"/>
          </p:cNvSpPr>
          <p:nvPr>
            <p:ph type="title"/>
          </p:nvPr>
        </p:nvSpPr>
        <p:spPr/>
        <p:txBody>
          <a:bodyPr/>
          <a:lstStyle/>
          <a:p>
            <a:r>
              <a:rPr lang="en-US" dirty="0"/>
              <a:t>Sayings of Mothers</a:t>
            </a:r>
          </a:p>
        </p:txBody>
      </p:sp>
      <p:sp>
        <p:nvSpPr>
          <p:cNvPr id="3" name="Content Placeholder 2">
            <a:extLst>
              <a:ext uri="{FF2B5EF4-FFF2-40B4-BE49-F238E27FC236}">
                <a16:creationId xmlns:a16="http://schemas.microsoft.com/office/drawing/2014/main" id="{371BE145-A526-42C2-A2AD-703B014A7280}"/>
              </a:ext>
            </a:extLst>
          </p:cNvPr>
          <p:cNvSpPr>
            <a:spLocks noGrp="1"/>
          </p:cNvSpPr>
          <p:nvPr>
            <p:ph idx="1"/>
          </p:nvPr>
        </p:nvSpPr>
        <p:spPr>
          <a:xfrm>
            <a:off x="35496" y="1600200"/>
            <a:ext cx="8928992" cy="4983162"/>
          </a:xfrm>
        </p:spPr>
        <p:txBody>
          <a:bodyPr>
            <a:normAutofit fontScale="55000" lnSpcReduction="20000"/>
          </a:bodyPr>
          <a:lstStyle/>
          <a:p>
            <a:r>
              <a:rPr lang="en-US" dirty="0"/>
              <a:t>Amma Theodora said, “Let us strive to enter by the narrow gate. Just as the trees, if they have not stood before the winter’s storms cannot bear fruit, so it is with us; this present age is a storm and it is only through many trials and temptations that we can obtain an inheritance in the kingdom of heaven.”</a:t>
            </a:r>
          </a:p>
          <a:p>
            <a:r>
              <a:rPr lang="en-US" dirty="0"/>
              <a:t>She also said that neither asceticism, nor vigils nor any kind of suffering are able to save, only true humility can do that. There was an anchorite who was able to banish the demons; and he asked them, “What makes you go away? Is it fasting?” They replied, “We do not eat or drink.” “Is it vigils?” They replied, “We do not sleep.” “Is it separation from the world?” “We live in the deserts.” “What power sends you away then?” They said, “Nothing can overcome us, but only humility.” Do you see how humility is victorious over the demons?</a:t>
            </a:r>
          </a:p>
          <a:p>
            <a:r>
              <a:rPr lang="en-US" dirty="0"/>
              <a:t>Amma </a:t>
            </a:r>
            <a:r>
              <a:rPr lang="en-US" dirty="0" err="1"/>
              <a:t>Syncletica</a:t>
            </a:r>
            <a:r>
              <a:rPr lang="en-US" dirty="0"/>
              <a:t> said, “Imitate the publican, and you will not be condemned with the Pharisee. Choose the meekness of Moses and you will find your heart which is a rock changed into a spring of water.”</a:t>
            </a:r>
          </a:p>
          <a:p>
            <a:r>
              <a:rPr lang="en-US" dirty="0"/>
              <a:t>She also said, “It is good not to get angry, but if this should happen, the Apostle does not allow you a whole day for this passion, for he says: Let not the sun go down. (Eph. 4.25) Will you wait till all your time is ended? Why hate the man who has grieved you? It is not he who has done the wrong, but the devil. Hate sickness but not the sick person.”</a:t>
            </a:r>
          </a:p>
          <a:p>
            <a:r>
              <a:rPr lang="en-US" dirty="0"/>
              <a:t>She also said, “Just as one cannot build a ship unless one has some nails, so it is impossible to be saved without humility.”</a:t>
            </a:r>
          </a:p>
        </p:txBody>
      </p:sp>
    </p:spTree>
    <p:extLst>
      <p:ext uri="{BB962C8B-B14F-4D97-AF65-F5344CB8AC3E}">
        <p14:creationId xmlns:p14="http://schemas.microsoft.com/office/powerpoint/2010/main" val="8019856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Two Controversies</a:t>
            </a:r>
          </a:p>
        </p:txBody>
      </p:sp>
      <p:sp>
        <p:nvSpPr>
          <p:cNvPr id="3" name="Content Placeholder 2"/>
          <p:cNvSpPr>
            <a:spLocks noGrp="1"/>
          </p:cNvSpPr>
          <p:nvPr>
            <p:ph idx="1"/>
          </p:nvPr>
        </p:nvSpPr>
        <p:spPr/>
        <p:txBody>
          <a:bodyPr>
            <a:normAutofit fontScale="85000" lnSpcReduction="20000"/>
          </a:bodyPr>
          <a:lstStyle/>
          <a:p>
            <a:r>
              <a:rPr lang="en-CA" dirty="0"/>
              <a:t>Origenists versus Anthropomorphists – 4</a:t>
            </a:r>
            <a:r>
              <a:rPr lang="en-CA" baseline="30000" dirty="0"/>
              <a:t>th</a:t>
            </a:r>
            <a:r>
              <a:rPr lang="en-CA" dirty="0"/>
              <a:t>-6</a:t>
            </a:r>
            <a:r>
              <a:rPr lang="en-CA" baseline="30000" dirty="0"/>
              <a:t>th</a:t>
            </a:r>
            <a:r>
              <a:rPr lang="en-CA" dirty="0"/>
              <a:t> centuries</a:t>
            </a:r>
          </a:p>
          <a:p>
            <a:r>
              <a:rPr lang="en-CA" dirty="0"/>
              <a:t>Those who eschewed images of God and moved to ‘higher’ realities and those who used human images of God for prayer and meditation</a:t>
            </a:r>
          </a:p>
          <a:p>
            <a:r>
              <a:rPr lang="en-CA" dirty="0"/>
              <a:t>In the past, portrayed as a battle between intellectually superior and speculative Origenists one the one hand and illiterate, unsophisticated Coptic monks on the other</a:t>
            </a:r>
          </a:p>
          <a:p>
            <a:r>
              <a:rPr lang="en-CA" dirty="0"/>
              <a:t>Much more complex: anti-pagan issues; monastic and ascetic discipline; biblical interpretation; theological anthropology; how God is to be prayed to and experienced</a:t>
            </a:r>
          </a:p>
          <a:p>
            <a:endParaRPr lang="en-CA" dirty="0"/>
          </a:p>
        </p:txBody>
      </p:sp>
    </p:spTree>
    <p:extLst>
      <p:ext uri="{BB962C8B-B14F-4D97-AF65-F5344CB8AC3E}">
        <p14:creationId xmlns:p14="http://schemas.microsoft.com/office/powerpoint/2010/main" val="39599931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Not Look-Alikes</a:t>
            </a:r>
          </a:p>
        </p:txBody>
      </p:sp>
      <p:sp>
        <p:nvSpPr>
          <p:cNvPr id="3" name="Content Placeholder 2"/>
          <p:cNvSpPr>
            <a:spLocks noGrp="1"/>
          </p:cNvSpPr>
          <p:nvPr>
            <p:ph idx="1"/>
          </p:nvPr>
        </p:nvSpPr>
        <p:spPr/>
        <p:txBody>
          <a:bodyPr>
            <a:normAutofit fontScale="85000" lnSpcReduction="10000"/>
          </a:bodyPr>
          <a:lstStyle/>
          <a:p>
            <a:r>
              <a:rPr lang="en-CA" dirty="0"/>
              <a:t>Anthropomorphism in relation to God – danger of Coptic monks slipping into traditional Egyptian notions of divinity</a:t>
            </a:r>
          </a:p>
          <a:p>
            <a:r>
              <a:rPr lang="en-CA" dirty="0" err="1"/>
              <a:t>Theophilus</a:t>
            </a:r>
            <a:r>
              <a:rPr lang="en-CA" dirty="0"/>
              <a:t> of Alexandria in a Festal Letter of 399 insisted on the incorporeality of God</a:t>
            </a:r>
          </a:p>
          <a:p>
            <a:r>
              <a:rPr lang="en-CA" dirty="0"/>
              <a:t>They focused on Genesis 1:26: created in the image (</a:t>
            </a:r>
            <a:r>
              <a:rPr lang="en-CA" dirty="0" err="1"/>
              <a:t>eikon</a:t>
            </a:r>
            <a:r>
              <a:rPr lang="en-CA" dirty="0"/>
              <a:t>) of God</a:t>
            </a:r>
          </a:p>
          <a:p>
            <a:r>
              <a:rPr lang="en-CA" dirty="0"/>
              <a:t>Coptic monks such as </a:t>
            </a:r>
            <a:r>
              <a:rPr lang="en-CA" dirty="0" err="1"/>
              <a:t>Aphnou</a:t>
            </a:r>
            <a:r>
              <a:rPr lang="en-CA" dirty="0"/>
              <a:t> defended the use of human images of God for prayer – man is created in the image of the second person of the Trinity (not really compatible with formula of </a:t>
            </a:r>
            <a:r>
              <a:rPr lang="en-CA" dirty="0" err="1"/>
              <a:t>Nicea</a:t>
            </a:r>
            <a:r>
              <a:rPr lang="en-CA" dirty="0"/>
              <a:t>)</a:t>
            </a:r>
          </a:p>
        </p:txBody>
      </p:sp>
    </p:spTree>
    <p:extLst>
      <p:ext uri="{BB962C8B-B14F-4D97-AF65-F5344CB8AC3E}">
        <p14:creationId xmlns:p14="http://schemas.microsoft.com/office/powerpoint/2010/main" val="17752924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Devil is in the Images </a:t>
            </a:r>
          </a:p>
        </p:txBody>
      </p:sp>
      <p:sp>
        <p:nvSpPr>
          <p:cNvPr id="3" name="Content Placeholder 2"/>
          <p:cNvSpPr>
            <a:spLocks noGrp="1"/>
          </p:cNvSpPr>
          <p:nvPr>
            <p:ph idx="1"/>
          </p:nvPr>
        </p:nvSpPr>
        <p:spPr/>
        <p:txBody>
          <a:bodyPr>
            <a:normAutofit fontScale="77500" lnSpcReduction="20000"/>
          </a:bodyPr>
          <a:lstStyle/>
          <a:p>
            <a:r>
              <a:rPr lang="en-CA" dirty="0" err="1"/>
              <a:t>Evagrius</a:t>
            </a:r>
            <a:r>
              <a:rPr lang="en-CA" dirty="0"/>
              <a:t> of </a:t>
            </a:r>
            <a:r>
              <a:rPr lang="en-CA" dirty="0" err="1"/>
              <a:t>Ponticus</a:t>
            </a:r>
            <a:r>
              <a:rPr lang="en-CA" dirty="0"/>
              <a:t> (345-399 AD) was an </a:t>
            </a:r>
            <a:r>
              <a:rPr lang="en-CA" dirty="0" err="1"/>
              <a:t>Origenist</a:t>
            </a:r>
            <a:endParaRPr lang="en-CA" dirty="0"/>
          </a:p>
          <a:p>
            <a:r>
              <a:rPr lang="en-CA" dirty="0"/>
              <a:t>Had teachings for the simple (</a:t>
            </a:r>
            <a:r>
              <a:rPr lang="en-CA" i="1" dirty="0" err="1"/>
              <a:t>praktike</a:t>
            </a:r>
            <a:r>
              <a:rPr lang="en-CA" dirty="0"/>
              <a:t>) and more advanced (</a:t>
            </a:r>
            <a:r>
              <a:rPr lang="en-CA" i="1" dirty="0" err="1"/>
              <a:t>gnostike</a:t>
            </a:r>
            <a:r>
              <a:rPr lang="en-CA" dirty="0"/>
              <a:t>)</a:t>
            </a:r>
          </a:p>
          <a:p>
            <a:r>
              <a:rPr lang="en-CA" dirty="0"/>
              <a:t>mental images and thoughts are the enemy </a:t>
            </a:r>
          </a:p>
          <a:p>
            <a:r>
              <a:rPr lang="en-CA" dirty="0"/>
              <a:t>One is subject to demonic attack</a:t>
            </a:r>
          </a:p>
          <a:p>
            <a:r>
              <a:rPr lang="en-CA" dirty="0"/>
              <a:t>Memory and imagination are inferior mental faculties and are not capable of remaining focused on God</a:t>
            </a:r>
          </a:p>
          <a:p>
            <a:r>
              <a:rPr lang="en-CA" dirty="0"/>
              <a:t>This is a perennial debate in all mystical and spiritual circles: images or no images; thoughts or no thoughts, etc. </a:t>
            </a:r>
          </a:p>
          <a:p>
            <a:r>
              <a:rPr lang="en-CA" dirty="0"/>
              <a:t>Condemned along with Origen in 553 (Council of Constantinople)</a:t>
            </a:r>
          </a:p>
        </p:txBody>
      </p:sp>
    </p:spTree>
    <p:extLst>
      <p:ext uri="{BB962C8B-B14F-4D97-AF65-F5344CB8AC3E}">
        <p14:creationId xmlns:p14="http://schemas.microsoft.com/office/powerpoint/2010/main" val="22913858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a:t>Messalianism</a:t>
            </a:r>
            <a:endParaRPr lang="en-CA" dirty="0"/>
          </a:p>
        </p:txBody>
      </p:sp>
      <p:sp>
        <p:nvSpPr>
          <p:cNvPr id="3" name="Content Placeholder 2"/>
          <p:cNvSpPr>
            <a:spLocks noGrp="1"/>
          </p:cNvSpPr>
          <p:nvPr>
            <p:ph idx="1"/>
          </p:nvPr>
        </p:nvSpPr>
        <p:spPr/>
        <p:txBody>
          <a:bodyPr>
            <a:normAutofit fontScale="92500"/>
          </a:bodyPr>
          <a:lstStyle/>
          <a:p>
            <a:r>
              <a:rPr lang="en-CA" dirty="0" err="1"/>
              <a:t>Messalianism</a:t>
            </a:r>
            <a:r>
              <a:rPr lang="en-CA" dirty="0"/>
              <a:t> a loose ‘movement’ or tendency 4</a:t>
            </a:r>
            <a:r>
              <a:rPr lang="en-CA" baseline="30000" dirty="0"/>
              <a:t>th</a:t>
            </a:r>
            <a:r>
              <a:rPr lang="en-CA" dirty="0"/>
              <a:t>-8</a:t>
            </a:r>
            <a:r>
              <a:rPr lang="en-CA" baseline="30000" dirty="0"/>
              <a:t>th</a:t>
            </a:r>
            <a:r>
              <a:rPr lang="en-CA" dirty="0"/>
              <a:t> centuries throughout Asia Minor and East</a:t>
            </a:r>
          </a:p>
          <a:p>
            <a:r>
              <a:rPr lang="en-CA" dirty="0"/>
              <a:t>Many condemnations – but there were moderate </a:t>
            </a:r>
            <a:r>
              <a:rPr lang="en-CA" dirty="0" err="1"/>
              <a:t>Messalians</a:t>
            </a:r>
            <a:r>
              <a:rPr lang="en-CA" dirty="0"/>
              <a:t> and radicals</a:t>
            </a:r>
          </a:p>
          <a:p>
            <a:r>
              <a:rPr lang="en-CA" dirty="0"/>
              <a:t>Means ‘those who pray’ (Syriac)</a:t>
            </a:r>
          </a:p>
          <a:p>
            <a:r>
              <a:rPr lang="en-CA" dirty="0"/>
              <a:t>Movement described as dualist and charismatic</a:t>
            </a:r>
          </a:p>
          <a:p>
            <a:r>
              <a:rPr lang="en-CA" dirty="0"/>
              <a:t>Accused of devoting themselves exclusively to prayer to the almost total neglect of good works</a:t>
            </a:r>
          </a:p>
        </p:txBody>
      </p:sp>
    </p:spTree>
    <p:extLst>
      <p:ext uri="{BB962C8B-B14F-4D97-AF65-F5344CB8AC3E}">
        <p14:creationId xmlns:p14="http://schemas.microsoft.com/office/powerpoint/2010/main" val="22866271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Only a Man</a:t>
            </a:r>
          </a:p>
        </p:txBody>
      </p:sp>
      <p:sp>
        <p:nvSpPr>
          <p:cNvPr id="3" name="Content Placeholder 2"/>
          <p:cNvSpPr>
            <a:spLocks noGrp="1"/>
          </p:cNvSpPr>
          <p:nvPr>
            <p:ph idx="1"/>
          </p:nvPr>
        </p:nvSpPr>
        <p:spPr/>
        <p:txBody>
          <a:bodyPr>
            <a:normAutofit fontScale="77500" lnSpcReduction="20000"/>
          </a:bodyPr>
          <a:lstStyle/>
          <a:p>
            <a:r>
              <a:rPr lang="en-CA" dirty="0"/>
              <a:t>It was said of Abba John the Dwarf that one day he said to his elder brother, "I should like to be free of all care, like the angels who do not work, but ceaselessly offer worship to God." So he took leave of his brother and went away into the desert. After a week he came back to his brother. When he knocked on the door he heard his brother say, "Who are you?" before he opened it. He said, "I am John, your brother." But he replied, "John has become an angel and henceforth he is no longer among men." Then John besought him, saying, "It is I." However, his brother did not let him in but left him there in distress until morning. Then, opening the door, he said to him, "You are a man and you must once again work in order to eat." Then John made a prostration before him, saying, "Forgive me."</a:t>
            </a:r>
          </a:p>
        </p:txBody>
      </p:sp>
    </p:spTree>
    <p:extLst>
      <p:ext uri="{BB962C8B-B14F-4D97-AF65-F5344CB8AC3E}">
        <p14:creationId xmlns:p14="http://schemas.microsoft.com/office/powerpoint/2010/main" val="3398972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Man: Home to Demons</a:t>
            </a:r>
          </a:p>
        </p:txBody>
      </p:sp>
      <p:sp>
        <p:nvSpPr>
          <p:cNvPr id="3" name="Content Placeholder 2"/>
          <p:cNvSpPr>
            <a:spLocks noGrp="1"/>
          </p:cNvSpPr>
          <p:nvPr>
            <p:ph idx="1"/>
          </p:nvPr>
        </p:nvSpPr>
        <p:spPr/>
        <p:txBody>
          <a:bodyPr/>
          <a:lstStyle/>
          <a:p>
            <a:r>
              <a:rPr lang="en-CA" dirty="0"/>
              <a:t>As a result of Adam’s fall, all humans inhabited by a demon</a:t>
            </a:r>
          </a:p>
          <a:p>
            <a:r>
              <a:rPr lang="en-CA" dirty="0"/>
              <a:t>Baptism or other sacraments useless against it</a:t>
            </a:r>
          </a:p>
          <a:p>
            <a:r>
              <a:rPr lang="en-CA" dirty="0"/>
              <a:t>Prayer alone efficacious in expelling demon</a:t>
            </a:r>
          </a:p>
          <a:p>
            <a:r>
              <a:rPr lang="en-CA" dirty="0"/>
              <a:t>One then experiences certitude </a:t>
            </a:r>
          </a:p>
          <a:p>
            <a:r>
              <a:rPr lang="en-CA" dirty="0"/>
              <a:t>State of ‘apatheia’ – no ascetical practices necessary</a:t>
            </a:r>
          </a:p>
          <a:p>
            <a:endParaRPr lang="en-CA" dirty="0"/>
          </a:p>
        </p:txBody>
      </p:sp>
    </p:spTree>
    <p:extLst>
      <p:ext uri="{BB962C8B-B14F-4D97-AF65-F5344CB8AC3E}">
        <p14:creationId xmlns:p14="http://schemas.microsoft.com/office/powerpoint/2010/main" val="3207138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Key Texts</a:t>
            </a:r>
          </a:p>
        </p:txBody>
      </p:sp>
      <p:sp>
        <p:nvSpPr>
          <p:cNvPr id="3" name="Content Placeholder 2"/>
          <p:cNvSpPr>
            <a:spLocks noGrp="1"/>
          </p:cNvSpPr>
          <p:nvPr>
            <p:ph idx="1"/>
          </p:nvPr>
        </p:nvSpPr>
        <p:spPr/>
        <p:txBody>
          <a:bodyPr>
            <a:normAutofit fontScale="77500" lnSpcReduction="20000"/>
          </a:bodyPr>
          <a:lstStyle/>
          <a:p>
            <a:r>
              <a:rPr lang="en-CA" dirty="0"/>
              <a:t>Anti-</a:t>
            </a:r>
            <a:r>
              <a:rPr lang="en-CA" dirty="0" err="1"/>
              <a:t>Messalian</a:t>
            </a:r>
            <a:r>
              <a:rPr lang="en-CA" dirty="0"/>
              <a:t> polemical works almost only source  of their doctrines and exegesis</a:t>
            </a:r>
          </a:p>
          <a:p>
            <a:r>
              <a:rPr lang="en-CA" dirty="0"/>
              <a:t>John 6:27 – work not for perishable food but for eternity</a:t>
            </a:r>
          </a:p>
          <a:p>
            <a:r>
              <a:rPr lang="en-CA" dirty="0"/>
              <a:t>Luke 10:38-49 – Martha and Mary – with the latter as their role model</a:t>
            </a:r>
          </a:p>
          <a:p>
            <a:r>
              <a:rPr lang="en-CA" dirty="0"/>
              <a:t>1 Thess 5:17 – pray without ceasing</a:t>
            </a:r>
          </a:p>
          <a:p>
            <a:r>
              <a:rPr lang="en-CA" dirty="0"/>
              <a:t>Real danger: either overly literal or overly figurative interpretations</a:t>
            </a:r>
          </a:p>
          <a:p>
            <a:r>
              <a:rPr lang="en-CA" dirty="0"/>
              <a:t>Anti-</a:t>
            </a:r>
            <a:r>
              <a:rPr lang="en-CA" dirty="0" err="1"/>
              <a:t>Messalians</a:t>
            </a:r>
            <a:r>
              <a:rPr lang="en-CA" dirty="0"/>
              <a:t> tended to be moderate, practical, and to hold the two extremes in tension</a:t>
            </a:r>
          </a:p>
          <a:p>
            <a:r>
              <a:rPr lang="en-CA" dirty="0"/>
              <a:t>Note story of Abba XXXX</a:t>
            </a:r>
          </a:p>
        </p:txBody>
      </p:sp>
    </p:spTree>
    <p:extLst>
      <p:ext uri="{BB962C8B-B14F-4D97-AF65-F5344CB8AC3E}">
        <p14:creationId xmlns:p14="http://schemas.microsoft.com/office/powerpoint/2010/main" val="868603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Desert Dwellers – Athletes of Christ</a:t>
            </a:r>
          </a:p>
        </p:txBody>
      </p:sp>
      <p:sp>
        <p:nvSpPr>
          <p:cNvPr id="4" name="Content Placeholder 3"/>
          <p:cNvSpPr>
            <a:spLocks noGrp="1"/>
          </p:cNvSpPr>
          <p:nvPr>
            <p:ph sz="half" idx="2"/>
          </p:nvPr>
        </p:nvSpPr>
        <p:spPr/>
        <p:txBody>
          <a:bodyPr>
            <a:normAutofit fontScale="92500" lnSpcReduction="20000"/>
          </a:bodyPr>
          <a:lstStyle/>
          <a:p>
            <a:r>
              <a:rPr lang="en-CA" dirty="0"/>
              <a:t>Monastic movement – 4</a:t>
            </a:r>
            <a:r>
              <a:rPr lang="en-CA" baseline="30000" dirty="0"/>
              <a:t>th</a:t>
            </a:r>
            <a:r>
              <a:rPr lang="en-CA" dirty="0"/>
              <a:t> to 5</a:t>
            </a:r>
            <a:r>
              <a:rPr lang="en-CA" baseline="30000" dirty="0"/>
              <a:t>th</a:t>
            </a:r>
            <a:r>
              <a:rPr lang="en-CA" dirty="0"/>
              <a:t> centuries</a:t>
            </a:r>
          </a:p>
          <a:p>
            <a:r>
              <a:rPr lang="en-CA" dirty="0"/>
              <a:t>Social, economic, political causes have been advanced</a:t>
            </a:r>
          </a:p>
          <a:p>
            <a:r>
              <a:rPr lang="en-CA" dirty="0"/>
              <a:t>Need for mediators with the divine (cf. Peter Brown)</a:t>
            </a:r>
          </a:p>
          <a:p>
            <a:r>
              <a:rPr lang="en-CA" dirty="0"/>
              <a:t>Loss of fervor, commitment, and spirituality in Constantinian Church</a:t>
            </a:r>
          </a:p>
        </p:txBody>
      </p:sp>
      <p:pic>
        <p:nvPicPr>
          <p:cNvPr id="1026" name="Picture 2" descr="C:\Users\Scott Lewis\Pictures\iae06.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57200" y="1730118"/>
            <a:ext cx="4038600" cy="4266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35055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Sin and Grace</a:t>
            </a:r>
          </a:p>
        </p:txBody>
      </p:sp>
      <p:sp>
        <p:nvSpPr>
          <p:cNvPr id="3" name="Content Placeholder 2"/>
          <p:cNvSpPr>
            <a:spLocks noGrp="1"/>
          </p:cNvSpPr>
          <p:nvPr>
            <p:ph idx="1"/>
          </p:nvPr>
        </p:nvSpPr>
        <p:spPr/>
        <p:txBody>
          <a:bodyPr>
            <a:normAutofit lnSpcReduction="10000"/>
          </a:bodyPr>
          <a:lstStyle/>
          <a:p>
            <a:r>
              <a:rPr lang="en-CA" dirty="0"/>
              <a:t>Romans 5-7, especially 7:14-25</a:t>
            </a:r>
          </a:p>
          <a:p>
            <a:r>
              <a:rPr lang="en-CA" dirty="0"/>
              <a:t>Body of sin, body of death</a:t>
            </a:r>
          </a:p>
          <a:p>
            <a:r>
              <a:rPr lang="en-CA" dirty="0"/>
              <a:t>Pseudo-</a:t>
            </a:r>
            <a:r>
              <a:rPr lang="en-CA" dirty="0" err="1"/>
              <a:t>Macarius</a:t>
            </a:r>
            <a:r>
              <a:rPr lang="en-CA" dirty="0"/>
              <a:t> (moderate </a:t>
            </a:r>
            <a:r>
              <a:rPr lang="en-CA" dirty="0" err="1"/>
              <a:t>Messalian</a:t>
            </a:r>
            <a:r>
              <a:rPr lang="en-CA" dirty="0"/>
              <a:t>): still has choice, still has image of God; not under any compulsion</a:t>
            </a:r>
          </a:p>
          <a:p>
            <a:r>
              <a:rPr lang="en-CA" dirty="0"/>
              <a:t>The psychological and spiritual struggles of monks was intimately connected with this passage and similar ones – especially the fact that struggles continue long after baptism</a:t>
            </a:r>
          </a:p>
          <a:p>
            <a:endParaRPr lang="en-CA" dirty="0"/>
          </a:p>
        </p:txBody>
      </p:sp>
    </p:spTree>
    <p:extLst>
      <p:ext uri="{BB962C8B-B14F-4D97-AF65-F5344CB8AC3E}">
        <p14:creationId xmlns:p14="http://schemas.microsoft.com/office/powerpoint/2010/main" val="10090461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Inner Warfare</a:t>
            </a:r>
          </a:p>
        </p:txBody>
      </p:sp>
      <p:sp>
        <p:nvSpPr>
          <p:cNvPr id="3" name="Content Placeholder 2"/>
          <p:cNvSpPr>
            <a:spLocks noGrp="1"/>
          </p:cNvSpPr>
          <p:nvPr>
            <p:ph idx="1"/>
          </p:nvPr>
        </p:nvSpPr>
        <p:spPr/>
        <p:txBody>
          <a:bodyPr>
            <a:normAutofit fontScale="47500" lnSpcReduction="20000"/>
          </a:bodyPr>
          <a:lstStyle/>
          <a:p>
            <a:pPr marL="0" indent="0">
              <a:buNone/>
            </a:pPr>
            <a:r>
              <a:rPr lang="en-CA" baseline="30000" dirty="0"/>
              <a:t>14</a:t>
            </a:r>
            <a:r>
              <a:rPr lang="en-CA" dirty="0"/>
              <a:t> For we know that the law is spiritual; but I am of the flesh, sold into slavery under sin.</a:t>
            </a:r>
          </a:p>
          <a:p>
            <a:pPr marL="0" indent="0">
              <a:buNone/>
            </a:pPr>
            <a:r>
              <a:rPr lang="en-CA" baseline="30000" dirty="0"/>
              <a:t>15</a:t>
            </a:r>
            <a:r>
              <a:rPr lang="en-CA" dirty="0"/>
              <a:t> I do not understand my own actions. For I do not do what I want, but I do the very thing I hate.</a:t>
            </a:r>
          </a:p>
          <a:p>
            <a:pPr marL="0" indent="0">
              <a:buNone/>
            </a:pPr>
            <a:r>
              <a:rPr lang="en-CA" baseline="30000" dirty="0"/>
              <a:t>16</a:t>
            </a:r>
            <a:r>
              <a:rPr lang="en-CA" dirty="0"/>
              <a:t> Now if I do what I do not want, I agree that the law is good.</a:t>
            </a:r>
          </a:p>
          <a:p>
            <a:pPr marL="0" indent="0">
              <a:buNone/>
            </a:pPr>
            <a:r>
              <a:rPr lang="en-CA" baseline="30000" dirty="0"/>
              <a:t>17</a:t>
            </a:r>
            <a:r>
              <a:rPr lang="en-CA" dirty="0"/>
              <a:t> But in fact it is no longer I that do it, but sin that dwells within me.</a:t>
            </a:r>
          </a:p>
          <a:p>
            <a:pPr marL="0" indent="0">
              <a:buNone/>
            </a:pPr>
            <a:r>
              <a:rPr lang="en-CA" baseline="30000" dirty="0"/>
              <a:t>18</a:t>
            </a:r>
            <a:r>
              <a:rPr lang="en-CA" dirty="0"/>
              <a:t> For I know that nothing good dwells within me, that is, in my flesh. I can will what is right, but I cannot do it.</a:t>
            </a:r>
          </a:p>
          <a:p>
            <a:pPr marL="0" indent="0">
              <a:buNone/>
            </a:pPr>
            <a:r>
              <a:rPr lang="en-CA" baseline="30000" dirty="0"/>
              <a:t>19</a:t>
            </a:r>
            <a:r>
              <a:rPr lang="en-CA" dirty="0"/>
              <a:t> For I do not do the good I want, but the evil I do not want is what I do.</a:t>
            </a:r>
          </a:p>
          <a:p>
            <a:pPr marL="0" indent="0">
              <a:buNone/>
            </a:pPr>
            <a:r>
              <a:rPr lang="en-CA" baseline="30000" dirty="0"/>
              <a:t>20</a:t>
            </a:r>
            <a:r>
              <a:rPr lang="en-CA" dirty="0"/>
              <a:t> Now if I do what I do not want, it is no longer I that do it, but sin that dwells within me.</a:t>
            </a:r>
          </a:p>
          <a:p>
            <a:pPr marL="0" indent="0">
              <a:buNone/>
            </a:pPr>
            <a:r>
              <a:rPr lang="en-CA" baseline="30000" dirty="0"/>
              <a:t>21</a:t>
            </a:r>
            <a:r>
              <a:rPr lang="en-CA" dirty="0"/>
              <a:t> So I find it to be a law that when I want to do what is good, evil lies close at hand.</a:t>
            </a:r>
          </a:p>
          <a:p>
            <a:pPr marL="0" indent="0">
              <a:buNone/>
            </a:pPr>
            <a:r>
              <a:rPr lang="en-CA" baseline="30000" dirty="0"/>
              <a:t>22</a:t>
            </a:r>
            <a:r>
              <a:rPr lang="en-CA" dirty="0"/>
              <a:t> For I delight in the law of God in my inmost self,</a:t>
            </a:r>
          </a:p>
          <a:p>
            <a:pPr marL="0" indent="0">
              <a:buNone/>
            </a:pPr>
            <a:r>
              <a:rPr lang="en-CA" baseline="30000" dirty="0"/>
              <a:t>23</a:t>
            </a:r>
            <a:r>
              <a:rPr lang="en-CA" dirty="0"/>
              <a:t> but I see in my members another law at war with the law of my mind, making me captive to the law of sin that dwells in my members.</a:t>
            </a:r>
          </a:p>
          <a:p>
            <a:pPr marL="0" indent="0">
              <a:buNone/>
            </a:pPr>
            <a:r>
              <a:rPr lang="en-CA" baseline="30000" dirty="0"/>
              <a:t>24</a:t>
            </a:r>
            <a:r>
              <a:rPr lang="en-CA" dirty="0"/>
              <a:t> Wretched man that I am! Who will rescue me from this body of death?</a:t>
            </a:r>
          </a:p>
          <a:p>
            <a:pPr marL="0" indent="0">
              <a:buNone/>
            </a:pPr>
            <a:r>
              <a:rPr lang="en-CA" baseline="30000" dirty="0"/>
              <a:t>25</a:t>
            </a:r>
            <a:r>
              <a:rPr lang="en-CA" dirty="0"/>
              <a:t> Thanks be to God through Jesus Christ our Lord! So then, with my mind I am a slave to the law of God, but with my flesh I am a slave to the law of sin.</a:t>
            </a:r>
          </a:p>
          <a:p>
            <a:pPr marL="0" indent="0">
              <a:buNone/>
            </a:pPr>
            <a:r>
              <a:rPr lang="en-CA" dirty="0"/>
              <a:t> </a:t>
            </a:r>
            <a:r>
              <a:rPr lang="en-US" dirty="0"/>
              <a:t>(Rom 7:14-25 NRS)</a:t>
            </a:r>
            <a:endParaRPr lang="en-CA" dirty="0"/>
          </a:p>
        </p:txBody>
      </p:sp>
    </p:spTree>
    <p:extLst>
      <p:ext uri="{BB962C8B-B14F-4D97-AF65-F5344CB8AC3E}">
        <p14:creationId xmlns:p14="http://schemas.microsoft.com/office/powerpoint/2010/main" val="15333168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en-CA" dirty="0"/>
              <a:t>Spiritual Experience</a:t>
            </a:r>
          </a:p>
        </p:txBody>
      </p:sp>
      <p:sp>
        <p:nvSpPr>
          <p:cNvPr id="3" name="Content Placeholder 2"/>
          <p:cNvSpPr>
            <a:spLocks noGrp="1"/>
          </p:cNvSpPr>
          <p:nvPr>
            <p:ph idx="1"/>
          </p:nvPr>
        </p:nvSpPr>
        <p:spPr>
          <a:xfrm>
            <a:off x="457200" y="1340768"/>
            <a:ext cx="8229600" cy="5256584"/>
          </a:xfrm>
        </p:spPr>
        <p:txBody>
          <a:bodyPr>
            <a:normAutofit fontScale="70000" lnSpcReduction="20000"/>
          </a:bodyPr>
          <a:lstStyle/>
          <a:p>
            <a:r>
              <a:rPr lang="en-CA" dirty="0"/>
              <a:t>Key text was Ephesians 4:13: until all of us come to the unity of the faith and of the knowledge of the Son of God, to maturity, to the measure of the full stature of Christ. (</a:t>
            </a:r>
            <a:r>
              <a:rPr lang="en-CA" dirty="0" err="1"/>
              <a:t>Eph</a:t>
            </a:r>
            <a:r>
              <a:rPr lang="en-CA" dirty="0"/>
              <a:t> 4:13 NRS)</a:t>
            </a:r>
          </a:p>
          <a:p>
            <a:r>
              <a:rPr lang="en-CA" dirty="0"/>
              <a:t>All at once or progressive?</a:t>
            </a:r>
          </a:p>
          <a:p>
            <a:r>
              <a:rPr lang="en-CA" dirty="0" err="1"/>
              <a:t>Messalians</a:t>
            </a:r>
            <a:r>
              <a:rPr lang="en-CA" dirty="0"/>
              <a:t>: stress spirit as fire (Matt 3:11; </a:t>
            </a:r>
            <a:r>
              <a:rPr lang="en-CA" dirty="0" err="1"/>
              <a:t>Heb</a:t>
            </a:r>
            <a:r>
              <a:rPr lang="en-CA" dirty="0"/>
              <a:t> 12:29)</a:t>
            </a:r>
          </a:p>
          <a:p>
            <a:r>
              <a:rPr lang="en-CA" dirty="0"/>
              <a:t>Impassibility: </a:t>
            </a:r>
            <a:r>
              <a:rPr lang="en-CA" dirty="0" err="1"/>
              <a:t>Heb</a:t>
            </a:r>
            <a:r>
              <a:rPr lang="en-CA" dirty="0"/>
              <a:t> 12:22; Gal 4:26, utilizing symbol of heavenly Jerusalem</a:t>
            </a:r>
          </a:p>
          <a:p>
            <a:r>
              <a:rPr lang="en-CA" dirty="0"/>
              <a:t>Mark the Hermit and others: experience of the spirit only a manifestation of baptismal grace at work</a:t>
            </a:r>
          </a:p>
          <a:p>
            <a:r>
              <a:rPr lang="en-CA" dirty="0" err="1"/>
              <a:t>Macarius</a:t>
            </a:r>
            <a:r>
              <a:rPr lang="en-CA" dirty="0"/>
              <a:t>: struggles continue; no reason to be complacent as long as we are in the flesh</a:t>
            </a:r>
          </a:p>
          <a:p>
            <a:r>
              <a:rPr lang="en-CA" dirty="0" err="1"/>
              <a:t>Macarius</a:t>
            </a:r>
            <a:r>
              <a:rPr lang="en-CA" dirty="0"/>
              <a:t>, Mark the Hermit, </a:t>
            </a:r>
            <a:r>
              <a:rPr lang="en-CA" dirty="0" err="1"/>
              <a:t>Diadochus</a:t>
            </a:r>
            <a:r>
              <a:rPr lang="en-CA" dirty="0"/>
              <a:t> of </a:t>
            </a:r>
            <a:r>
              <a:rPr lang="en-CA" dirty="0" err="1"/>
              <a:t>Photike</a:t>
            </a:r>
            <a:r>
              <a:rPr lang="en-CA" dirty="0"/>
              <a:t> point to 1 Thess 5:19 (Do not quench the spirit) and </a:t>
            </a:r>
            <a:r>
              <a:rPr lang="en-CA" dirty="0" err="1"/>
              <a:t>Eph</a:t>
            </a:r>
            <a:r>
              <a:rPr lang="en-CA" dirty="0"/>
              <a:t> 4:30 (Do not grieve the spirit) as indications that the spirit co-exists with sin and that the degree a person experiences it depends on the degree to which they have applied themselves to the spiritual and ascetical life</a:t>
            </a:r>
          </a:p>
        </p:txBody>
      </p:sp>
    </p:spTree>
    <p:extLst>
      <p:ext uri="{BB962C8B-B14F-4D97-AF65-F5344CB8AC3E}">
        <p14:creationId xmlns:p14="http://schemas.microsoft.com/office/powerpoint/2010/main" val="304234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Spirit of the Monks</a:t>
            </a:r>
          </a:p>
        </p:txBody>
      </p:sp>
      <p:sp>
        <p:nvSpPr>
          <p:cNvPr id="3" name="Content Placeholder 2"/>
          <p:cNvSpPr>
            <a:spLocks noGrp="1"/>
          </p:cNvSpPr>
          <p:nvPr>
            <p:ph idx="1"/>
          </p:nvPr>
        </p:nvSpPr>
        <p:spPr/>
        <p:txBody>
          <a:bodyPr>
            <a:normAutofit fontScale="62500" lnSpcReduction="20000"/>
          </a:bodyPr>
          <a:lstStyle/>
          <a:p>
            <a:pPr marL="0" indent="0">
              <a:buNone/>
            </a:pPr>
            <a:r>
              <a:rPr lang="en-CA" dirty="0"/>
              <a:t>Abba Lot went to see Abba Joseph and he said to him, "Abba, as far as I can, I say my little office, I fast a little, I pray and meditate, I live in peace and as far as I can I purify my thoughts. What else can I do?" Then the old man stood up and stretched his hands toward heaven; his fingers became like ten lamps of fire and he said to him, "If you will, you can become all flame.“</a:t>
            </a:r>
          </a:p>
          <a:p>
            <a:pPr marL="0" indent="0">
              <a:buNone/>
            </a:pPr>
            <a:br>
              <a:rPr lang="en-CA" dirty="0"/>
            </a:br>
            <a:r>
              <a:rPr lang="en-CA" dirty="0"/>
              <a:t>God is the life of all free beings. He is the salvation of all, of believers or unbelievers, of the just or the unjust, of the pious or the impious, of those freed from passions or those caught up in them, of monks or those living in the world, of the educated and the illiterate, of the healthy and the sick, of the young or the old. He is like the outpouring of light, the glimpse of the sun, or the changes of the weather which are the same for everyone without exception.</a:t>
            </a:r>
            <a:br>
              <a:rPr lang="en-CA" dirty="0"/>
            </a:br>
            <a:br>
              <a:rPr lang="en-CA" dirty="0"/>
            </a:br>
            <a:r>
              <a:rPr lang="en-CA" dirty="0"/>
              <a:t>Abba </a:t>
            </a:r>
            <a:r>
              <a:rPr lang="en-CA" dirty="0" err="1"/>
              <a:t>Pambo</a:t>
            </a:r>
            <a:r>
              <a:rPr lang="en-CA" dirty="0"/>
              <a:t> said, "If you have a heart, you can be saved."</a:t>
            </a:r>
            <a:br>
              <a:rPr lang="en-CA" dirty="0"/>
            </a:br>
            <a:br>
              <a:rPr lang="en-CA" dirty="0"/>
            </a:br>
            <a:endParaRPr lang="en-CA" dirty="0"/>
          </a:p>
        </p:txBody>
      </p:sp>
    </p:spTree>
    <p:extLst>
      <p:ext uri="{BB962C8B-B14F-4D97-AF65-F5344CB8AC3E}">
        <p14:creationId xmlns:p14="http://schemas.microsoft.com/office/powerpoint/2010/main" val="3041508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Monks and the Word of God</a:t>
            </a:r>
          </a:p>
        </p:txBody>
      </p:sp>
      <p:sp>
        <p:nvSpPr>
          <p:cNvPr id="3" name="Content Placeholder 2"/>
          <p:cNvSpPr>
            <a:spLocks noGrp="1"/>
          </p:cNvSpPr>
          <p:nvPr>
            <p:ph idx="1"/>
          </p:nvPr>
        </p:nvSpPr>
        <p:spPr/>
        <p:txBody>
          <a:bodyPr>
            <a:normAutofit fontScale="92500"/>
          </a:bodyPr>
          <a:lstStyle/>
          <a:p>
            <a:r>
              <a:rPr lang="en-CA" dirty="0"/>
              <a:t>The monastic movement entailed a close engagement with Holy Scripture</a:t>
            </a:r>
          </a:p>
          <a:p>
            <a:r>
              <a:rPr lang="en-CA" dirty="0"/>
              <a:t>Their hermeneutic: moral, spiritual, and mystical</a:t>
            </a:r>
          </a:p>
          <a:p>
            <a:r>
              <a:rPr lang="en-CA" dirty="0"/>
              <a:t>The monks sought redemption and transformation</a:t>
            </a:r>
          </a:p>
          <a:p>
            <a:r>
              <a:rPr lang="en-CA" dirty="0"/>
              <a:t>They believed they were living in the final days</a:t>
            </a:r>
          </a:p>
          <a:p>
            <a:r>
              <a:rPr lang="en-CA" dirty="0"/>
              <a:t>What must I do to be saved?</a:t>
            </a:r>
          </a:p>
          <a:p>
            <a:r>
              <a:rPr lang="en-CA" i="1" dirty="0"/>
              <a:t>Apophthegmata patrum</a:t>
            </a:r>
            <a:r>
              <a:rPr lang="en-CA" dirty="0"/>
              <a:t> (Sayings of the Fathers)</a:t>
            </a:r>
          </a:p>
        </p:txBody>
      </p:sp>
    </p:spTree>
    <p:extLst>
      <p:ext uri="{BB962C8B-B14F-4D97-AF65-F5344CB8AC3E}">
        <p14:creationId xmlns:p14="http://schemas.microsoft.com/office/powerpoint/2010/main" val="2565371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Spoken Word</a:t>
            </a:r>
          </a:p>
        </p:txBody>
      </p:sp>
      <p:sp>
        <p:nvSpPr>
          <p:cNvPr id="3" name="Content Placeholder 2"/>
          <p:cNvSpPr>
            <a:spLocks noGrp="1"/>
          </p:cNvSpPr>
          <p:nvPr>
            <p:ph idx="1"/>
          </p:nvPr>
        </p:nvSpPr>
        <p:spPr/>
        <p:txBody>
          <a:bodyPr>
            <a:normAutofit fontScale="92500" lnSpcReduction="20000"/>
          </a:bodyPr>
          <a:lstStyle/>
          <a:p>
            <a:r>
              <a:rPr lang="en-CA" dirty="0"/>
              <a:t>Oral culture</a:t>
            </a:r>
          </a:p>
          <a:p>
            <a:r>
              <a:rPr lang="en-CA" dirty="0"/>
              <a:t>One was apprenticed to a spiritual master</a:t>
            </a:r>
          </a:p>
          <a:p>
            <a:r>
              <a:rPr lang="en-CA" dirty="0"/>
              <a:t>The spoken word was ‘negotiated’</a:t>
            </a:r>
          </a:p>
          <a:p>
            <a:r>
              <a:rPr lang="en-CA" dirty="0"/>
              <a:t>Great emphasis on body language, gesture, voice pitch and intonation, etc.</a:t>
            </a:r>
          </a:p>
          <a:p>
            <a:r>
              <a:rPr lang="en-CA" dirty="0"/>
              <a:t>Almost obsession with language: slander a great evil for what it does both to the victim and the perpetrator</a:t>
            </a:r>
          </a:p>
          <a:p>
            <a:r>
              <a:rPr lang="en-CA" dirty="0"/>
              <a:t>Speaking ill on another, idle words, silliness, etc. all were strongly discouraged</a:t>
            </a:r>
          </a:p>
          <a:p>
            <a:endParaRPr lang="en-CA" dirty="0"/>
          </a:p>
        </p:txBody>
      </p:sp>
    </p:spTree>
    <p:extLst>
      <p:ext uri="{BB962C8B-B14F-4D97-AF65-F5344CB8AC3E}">
        <p14:creationId xmlns:p14="http://schemas.microsoft.com/office/powerpoint/2010/main" val="77586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Serious and Practical</a:t>
            </a:r>
          </a:p>
        </p:txBody>
      </p:sp>
      <p:sp>
        <p:nvSpPr>
          <p:cNvPr id="3" name="Content Placeholder 2"/>
          <p:cNvSpPr>
            <a:spLocks noGrp="1"/>
          </p:cNvSpPr>
          <p:nvPr>
            <p:ph idx="1"/>
          </p:nvPr>
        </p:nvSpPr>
        <p:spPr/>
        <p:txBody>
          <a:bodyPr>
            <a:normAutofit fontScale="85000" lnSpcReduction="20000"/>
          </a:bodyPr>
          <a:lstStyle/>
          <a:p>
            <a:r>
              <a:rPr lang="en-CA" dirty="0"/>
              <a:t>They were aware of the dangers of undisciplined and curious readings of Scripture</a:t>
            </a:r>
          </a:p>
          <a:p>
            <a:r>
              <a:rPr lang="en-CA" dirty="0"/>
              <a:t>The sages or </a:t>
            </a:r>
            <a:r>
              <a:rPr lang="en-CA" dirty="0" err="1"/>
              <a:t>abbas</a:t>
            </a:r>
            <a:r>
              <a:rPr lang="en-CA" dirty="0"/>
              <a:t> were the ones who mediated scripture to their followers</a:t>
            </a:r>
          </a:p>
          <a:p>
            <a:r>
              <a:rPr lang="en-CA" dirty="0"/>
              <a:t>Often in the form of a story – much of tradition is oral</a:t>
            </a:r>
          </a:p>
          <a:p>
            <a:r>
              <a:rPr lang="en-CA" dirty="0"/>
              <a:t>Speculative question strongly discouraged – focus was to be on spiritual and ascetical matters</a:t>
            </a:r>
          </a:p>
          <a:p>
            <a:r>
              <a:rPr lang="en-CA" dirty="0"/>
              <a:t>Disciples were taken up into Scripture – their ‘lives became conversations with scripture’</a:t>
            </a:r>
          </a:p>
          <a:p>
            <a:r>
              <a:rPr lang="en-CA" dirty="0"/>
              <a:t>Pachomius – exegesis of tabernacle and Holy of Holies (Hebrews 9:1-5)</a:t>
            </a:r>
          </a:p>
        </p:txBody>
      </p:sp>
    </p:spTree>
    <p:extLst>
      <p:ext uri="{BB962C8B-B14F-4D97-AF65-F5344CB8AC3E}">
        <p14:creationId xmlns:p14="http://schemas.microsoft.com/office/powerpoint/2010/main" val="987757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Holy of Holies</a:t>
            </a:r>
          </a:p>
        </p:txBody>
      </p:sp>
      <p:sp>
        <p:nvSpPr>
          <p:cNvPr id="3" name="Content Placeholder 2"/>
          <p:cNvSpPr>
            <a:spLocks noGrp="1"/>
          </p:cNvSpPr>
          <p:nvPr>
            <p:ph idx="1"/>
          </p:nvPr>
        </p:nvSpPr>
        <p:spPr>
          <a:xfrm>
            <a:off x="457200" y="1600200"/>
            <a:ext cx="8229600" cy="4853136"/>
          </a:xfrm>
        </p:spPr>
        <p:txBody>
          <a:bodyPr>
            <a:normAutofit lnSpcReduction="10000"/>
          </a:bodyPr>
          <a:lstStyle/>
          <a:p>
            <a:pPr marL="0" indent="0">
              <a:buNone/>
            </a:pPr>
            <a:r>
              <a:rPr lang="en-CA" sz="1600" dirty="0"/>
              <a:t>The brothers assembled at evening as was their custom. For in all seasons, when they had finished their modest meal, it was their habit to assemble and for each one to pronounce what he knew of the holy Scriptures…The brother who had returned from the north spoke and said, “allow me, my brothers, to tell you the saying and its commentary which I heard from a righteous man. It was while returning south that I passed by Tabennesi and was put up there at Abba Pachomius’s monastery. Toward evening Pachomius seated himself and spoke the Word of God to the brothers gathered around him. He spoke of the tabernacle and of the Holy of Holies, applying them to two peoples. The first people is the outer tabernacle, whose service consisted in sacrifices and visible loaves; the Holy of Holies, on the other hand, is the Gentiles’ calling which, according to the gospel, is the fulfillment of the law. And all the objects that are found in this inner tabernacle are filled with glory. For instead of animal sacrifices, there is the altar of incense; instead of the table, the ark containing the spiritual loaves, that is, the fullness of the law and all that is to be found there; and instead of the light of the lamp, the mercy seat where God appears as a consuming fire, that is, God the Word made human who became remission for us by appearing in the flesh. The words mercy seat mean indeed the place of the remission of sins. When the brother had finished his exposition of that saying and its commentary, he said, “I am confident that God will forgive me many of my sins because of the remembrance of that just man whose name I just pronounced here before you.” all the brothers uttered their admiration for the great knowledge that was in our father Pachomius, until it was time for each of them to return with joy to his cell. (</a:t>
            </a:r>
            <a:r>
              <a:rPr lang="en-CA" sz="1600" i="1" dirty="0"/>
              <a:t>Life of Pachomius</a:t>
            </a:r>
            <a:r>
              <a:rPr lang="en-CA" sz="1600" dirty="0"/>
              <a:t>) Hebrews 9:1-5.</a:t>
            </a:r>
          </a:p>
        </p:txBody>
      </p:sp>
    </p:spTree>
    <p:extLst>
      <p:ext uri="{BB962C8B-B14F-4D97-AF65-F5344CB8AC3E}">
        <p14:creationId xmlns:p14="http://schemas.microsoft.com/office/powerpoint/2010/main" val="1100647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Imitation More Than Flattery</a:t>
            </a:r>
          </a:p>
        </p:txBody>
      </p:sp>
      <p:sp>
        <p:nvSpPr>
          <p:cNvPr id="3" name="Content Placeholder 2"/>
          <p:cNvSpPr>
            <a:spLocks noGrp="1"/>
          </p:cNvSpPr>
          <p:nvPr>
            <p:ph idx="1"/>
          </p:nvPr>
        </p:nvSpPr>
        <p:spPr/>
        <p:txBody>
          <a:bodyPr/>
          <a:lstStyle/>
          <a:p>
            <a:r>
              <a:rPr lang="en-CA" dirty="0"/>
              <a:t>Performative reading of Scripture</a:t>
            </a:r>
          </a:p>
          <a:p>
            <a:r>
              <a:rPr lang="en-CA" dirty="0"/>
              <a:t>Mimesis – embodiment of their spirituality</a:t>
            </a:r>
          </a:p>
          <a:p>
            <a:r>
              <a:rPr lang="en-CA" dirty="0"/>
              <a:t>The stellar examples of wisdom and virtue were the focus of their mimesis</a:t>
            </a:r>
          </a:p>
          <a:p>
            <a:r>
              <a:rPr lang="en-CA" dirty="0"/>
              <a:t>In a sense, they were ‘living in’ the bible</a:t>
            </a:r>
          </a:p>
          <a:p>
            <a:r>
              <a:rPr lang="en-CA" dirty="0" err="1"/>
              <a:t>Nilus</a:t>
            </a:r>
            <a:r>
              <a:rPr lang="en-CA" dirty="0"/>
              <a:t> of Ancyra (5</a:t>
            </a:r>
            <a:r>
              <a:rPr lang="en-CA" baseline="30000" dirty="0"/>
              <a:t>th</a:t>
            </a:r>
            <a:r>
              <a:rPr lang="en-CA" dirty="0"/>
              <a:t> century) refers to 1 Cor 3:22: ‘world is ours’ – his statement: We are the world now</a:t>
            </a:r>
          </a:p>
        </p:txBody>
      </p:sp>
    </p:spTree>
    <p:extLst>
      <p:ext uri="{BB962C8B-B14F-4D97-AF65-F5344CB8AC3E}">
        <p14:creationId xmlns:p14="http://schemas.microsoft.com/office/powerpoint/2010/main" val="40731682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436</TotalTime>
  <Words>3056</Words>
  <Application>Microsoft Office PowerPoint</Application>
  <PresentationFormat>On-screen Show (4:3)</PresentationFormat>
  <Paragraphs>172</Paragraphs>
  <Slides>32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32</vt:i4>
      </vt:variant>
    </vt:vector>
  </HeadingPairs>
  <TitlesOfParts>
    <vt:vector size="35" baseType="lpstr">
      <vt:lpstr>Arial</vt:lpstr>
      <vt:lpstr>Calibri</vt:lpstr>
      <vt:lpstr>Office Theme</vt:lpstr>
      <vt:lpstr>The Bible in the Desert</vt:lpstr>
      <vt:lpstr>The Desert  a City</vt:lpstr>
      <vt:lpstr>Desert Dwellers – Athletes of Christ</vt:lpstr>
      <vt:lpstr>Spirit of the Monks</vt:lpstr>
      <vt:lpstr>Monks and the Word of God</vt:lpstr>
      <vt:lpstr>The Spoken Word</vt:lpstr>
      <vt:lpstr>Serious and Practical</vt:lpstr>
      <vt:lpstr>Holy of Holies</vt:lpstr>
      <vt:lpstr>Imitation More Than Flattery</vt:lpstr>
      <vt:lpstr>Living Scripture</vt:lpstr>
      <vt:lpstr>Watch Your Mouth</vt:lpstr>
      <vt:lpstr>Asceticism of Language - Silence</vt:lpstr>
      <vt:lpstr>Renunciation and Detachment</vt:lpstr>
      <vt:lpstr>Against Pride – for Humility</vt:lpstr>
      <vt:lpstr>Compassion – ‘The Commandment’</vt:lpstr>
      <vt:lpstr>Judging Others</vt:lpstr>
      <vt:lpstr>Love</vt:lpstr>
      <vt:lpstr>Self-Control and Peace</vt:lpstr>
      <vt:lpstr>Biblical Virtuosity</vt:lpstr>
      <vt:lpstr>Desert Mothers</vt:lpstr>
      <vt:lpstr>St. Mary of Egypt</vt:lpstr>
      <vt:lpstr>Sayings of Mothers</vt:lpstr>
      <vt:lpstr>Two Controversies</vt:lpstr>
      <vt:lpstr>Not Look-Alikes</vt:lpstr>
      <vt:lpstr>Devil is in the Images </vt:lpstr>
      <vt:lpstr>Messalianism</vt:lpstr>
      <vt:lpstr>Only a Man</vt:lpstr>
      <vt:lpstr>Man: Home to Demons</vt:lpstr>
      <vt:lpstr>Key Texts</vt:lpstr>
      <vt:lpstr>Sin and Grace</vt:lpstr>
      <vt:lpstr>Inner Warfare</vt:lpstr>
      <vt:lpstr>Spiritual Experience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Bible in the Desert</dc:title>
  <dc:creator>Scott Lewis</dc:creator>
  <cp:lastModifiedBy>Scott Lewis</cp:lastModifiedBy>
  <cp:revision>57</cp:revision>
  <dcterms:created xsi:type="dcterms:W3CDTF">2012-03-26T18:57:41Z</dcterms:created>
  <dcterms:modified xsi:type="dcterms:W3CDTF">2018-02-14T00:54:33Z</dcterms:modified>
</cp:coreProperties>
</file>