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fntdata" ContentType="application/x-fontdata"/>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sldIdLst>
    <p:sldId id="256" r:id="rId2"/>
    <p:sldId id="257" r:id="rId3"/>
    <p:sldId id="291" r:id="rId4"/>
    <p:sldId id="292" r:id="rId5"/>
    <p:sldId id="262" r:id="rId6"/>
    <p:sldId id="258" r:id="rId7"/>
    <p:sldId id="259" r:id="rId8"/>
    <p:sldId id="299" r:id="rId9"/>
    <p:sldId id="302" r:id="rId10"/>
    <p:sldId id="303" r:id="rId11"/>
    <p:sldId id="261" r:id="rId12"/>
    <p:sldId id="263" r:id="rId13"/>
    <p:sldId id="264" r:id="rId14"/>
    <p:sldId id="265" r:id="rId15"/>
    <p:sldId id="266" r:id="rId16"/>
    <p:sldId id="267" r:id="rId17"/>
    <p:sldId id="268" r:id="rId18"/>
    <p:sldId id="269" r:id="rId19"/>
    <p:sldId id="277" r:id="rId20"/>
    <p:sldId id="298" r:id="rId21"/>
    <p:sldId id="289" r:id="rId22"/>
    <p:sldId id="290" r:id="rId23"/>
    <p:sldId id="306" r:id="rId24"/>
    <p:sldId id="294" r:id="rId25"/>
    <p:sldId id="295" r:id="rId26"/>
    <p:sldId id="296" r:id="rId27"/>
    <p:sldId id="304" r:id="rId28"/>
    <p:sldId id="305" r:id="rId29"/>
    <p:sldId id="307" r:id="rId30"/>
  </p:sldIdLst>
  <p:sldSz cx="9144000" cy="6858000" type="screen4x3"/>
  <p:notesSz cx="6858000" cy="9144000"/>
  <p:embeddedFontLst>
    <p:embeddedFont>
      <p:font typeface="SBL Greek" panose="02000000000000000000" pitchFamily="2" charset="0"/>
      <p:regular r:id="rId31"/>
    </p:embeddedFont>
    <p:embeddedFont>
      <p:font typeface="Calibri" panose="020F0502020204030204" pitchFamily="34" charset="0"/>
      <p:regular r:id="rId32"/>
      <p:bold r:id="rId33"/>
      <p:italic r:id="rId34"/>
      <p:boldItalic r:id="rId35"/>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108" d="100"/>
          <a:sy n="108" d="100"/>
        </p:scale>
        <p:origin x="1704" y="10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21" Type="http://schemas.openxmlformats.org/officeDocument/2006/relationships/slide" Target="slides/slide20.xml"/><Relationship Id="rId34" Type="http://schemas.openxmlformats.org/officeDocument/2006/relationships/font" Target="fonts/font4.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font" Target="fonts/font3.fntdata"/><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2.fntdata"/><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1.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font" Target="fonts/font5.fntdata"/><Relationship Id="rId8" Type="http://schemas.openxmlformats.org/officeDocument/2006/relationships/slide" Target="slides/slide7.xml"/><Relationship Id="rId3" Type="http://schemas.openxmlformats.org/officeDocument/2006/relationships/slide" Target="slides/slide2.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CA"/>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CA"/>
          </a:p>
        </p:txBody>
      </p:sp>
      <p:sp>
        <p:nvSpPr>
          <p:cNvPr id="4" name="Date Placeholder 3"/>
          <p:cNvSpPr>
            <a:spLocks noGrp="1"/>
          </p:cNvSpPr>
          <p:nvPr>
            <p:ph type="dt" sz="half" idx="10"/>
          </p:nvPr>
        </p:nvSpPr>
        <p:spPr/>
        <p:txBody>
          <a:bodyPr/>
          <a:lstStyle/>
          <a:p>
            <a:fld id="{EFFF314C-3A1D-4FC3-8ADB-D7059AD9D0A6}" type="datetimeFigureOut">
              <a:rPr lang="en-CA" smtClean="0"/>
              <a:t>2018-02-28</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E748A625-8E3C-43C0-B6E2-E2A49091181E}" type="slidenum">
              <a:rPr lang="en-CA" smtClean="0"/>
              <a:t>‹#›</a:t>
            </a:fld>
            <a:endParaRPr lang="en-CA"/>
          </a:p>
        </p:txBody>
      </p:sp>
    </p:spTree>
    <p:extLst>
      <p:ext uri="{BB962C8B-B14F-4D97-AF65-F5344CB8AC3E}">
        <p14:creationId xmlns:p14="http://schemas.microsoft.com/office/powerpoint/2010/main" val="328319979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CA"/>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p:cNvSpPr>
            <a:spLocks noGrp="1"/>
          </p:cNvSpPr>
          <p:nvPr>
            <p:ph type="dt" sz="half" idx="10"/>
          </p:nvPr>
        </p:nvSpPr>
        <p:spPr/>
        <p:txBody>
          <a:bodyPr/>
          <a:lstStyle/>
          <a:p>
            <a:fld id="{EFFF314C-3A1D-4FC3-8ADB-D7059AD9D0A6}" type="datetimeFigureOut">
              <a:rPr lang="en-CA" smtClean="0"/>
              <a:t>2018-02-28</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E748A625-8E3C-43C0-B6E2-E2A49091181E}" type="slidenum">
              <a:rPr lang="en-CA" smtClean="0"/>
              <a:t>‹#›</a:t>
            </a:fld>
            <a:endParaRPr lang="en-CA"/>
          </a:p>
        </p:txBody>
      </p:sp>
    </p:spTree>
    <p:extLst>
      <p:ext uri="{BB962C8B-B14F-4D97-AF65-F5344CB8AC3E}">
        <p14:creationId xmlns:p14="http://schemas.microsoft.com/office/powerpoint/2010/main" val="330082930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en-CA"/>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p:cNvSpPr>
            <a:spLocks noGrp="1"/>
          </p:cNvSpPr>
          <p:nvPr>
            <p:ph type="dt" sz="half" idx="10"/>
          </p:nvPr>
        </p:nvSpPr>
        <p:spPr/>
        <p:txBody>
          <a:bodyPr/>
          <a:lstStyle/>
          <a:p>
            <a:fld id="{EFFF314C-3A1D-4FC3-8ADB-D7059AD9D0A6}" type="datetimeFigureOut">
              <a:rPr lang="en-CA" smtClean="0"/>
              <a:t>2018-02-28</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E748A625-8E3C-43C0-B6E2-E2A49091181E}" type="slidenum">
              <a:rPr lang="en-CA" smtClean="0"/>
              <a:t>‹#›</a:t>
            </a:fld>
            <a:endParaRPr lang="en-CA"/>
          </a:p>
        </p:txBody>
      </p:sp>
    </p:spTree>
    <p:extLst>
      <p:ext uri="{BB962C8B-B14F-4D97-AF65-F5344CB8AC3E}">
        <p14:creationId xmlns:p14="http://schemas.microsoft.com/office/powerpoint/2010/main" val="89386586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CA"/>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p:cNvSpPr>
            <a:spLocks noGrp="1"/>
          </p:cNvSpPr>
          <p:nvPr>
            <p:ph type="dt" sz="half" idx="10"/>
          </p:nvPr>
        </p:nvSpPr>
        <p:spPr/>
        <p:txBody>
          <a:bodyPr/>
          <a:lstStyle/>
          <a:p>
            <a:fld id="{EFFF314C-3A1D-4FC3-8ADB-D7059AD9D0A6}" type="datetimeFigureOut">
              <a:rPr lang="en-CA" smtClean="0"/>
              <a:t>2018-02-28</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E748A625-8E3C-43C0-B6E2-E2A49091181E}" type="slidenum">
              <a:rPr lang="en-CA" smtClean="0"/>
              <a:t>‹#›</a:t>
            </a:fld>
            <a:endParaRPr lang="en-CA"/>
          </a:p>
        </p:txBody>
      </p:sp>
    </p:spTree>
    <p:extLst>
      <p:ext uri="{BB962C8B-B14F-4D97-AF65-F5344CB8AC3E}">
        <p14:creationId xmlns:p14="http://schemas.microsoft.com/office/powerpoint/2010/main" val="346957817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CA"/>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FFF314C-3A1D-4FC3-8ADB-D7059AD9D0A6}" type="datetimeFigureOut">
              <a:rPr lang="en-CA" smtClean="0"/>
              <a:t>2018-02-28</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E748A625-8E3C-43C0-B6E2-E2A49091181E}" type="slidenum">
              <a:rPr lang="en-CA" smtClean="0"/>
              <a:t>‹#›</a:t>
            </a:fld>
            <a:endParaRPr lang="en-CA"/>
          </a:p>
        </p:txBody>
      </p:sp>
    </p:spTree>
    <p:extLst>
      <p:ext uri="{BB962C8B-B14F-4D97-AF65-F5344CB8AC3E}">
        <p14:creationId xmlns:p14="http://schemas.microsoft.com/office/powerpoint/2010/main" val="97150239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CA"/>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Date Placeholder 4"/>
          <p:cNvSpPr>
            <a:spLocks noGrp="1"/>
          </p:cNvSpPr>
          <p:nvPr>
            <p:ph type="dt" sz="half" idx="10"/>
          </p:nvPr>
        </p:nvSpPr>
        <p:spPr/>
        <p:txBody>
          <a:bodyPr/>
          <a:lstStyle/>
          <a:p>
            <a:fld id="{EFFF314C-3A1D-4FC3-8ADB-D7059AD9D0A6}" type="datetimeFigureOut">
              <a:rPr lang="en-CA" smtClean="0"/>
              <a:t>2018-02-28</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E748A625-8E3C-43C0-B6E2-E2A49091181E}" type="slidenum">
              <a:rPr lang="en-CA" smtClean="0"/>
              <a:t>‹#›</a:t>
            </a:fld>
            <a:endParaRPr lang="en-CA"/>
          </a:p>
        </p:txBody>
      </p:sp>
    </p:spTree>
    <p:extLst>
      <p:ext uri="{BB962C8B-B14F-4D97-AF65-F5344CB8AC3E}">
        <p14:creationId xmlns:p14="http://schemas.microsoft.com/office/powerpoint/2010/main" val="270041281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CA"/>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7" name="Date Placeholder 6"/>
          <p:cNvSpPr>
            <a:spLocks noGrp="1"/>
          </p:cNvSpPr>
          <p:nvPr>
            <p:ph type="dt" sz="half" idx="10"/>
          </p:nvPr>
        </p:nvSpPr>
        <p:spPr/>
        <p:txBody>
          <a:bodyPr/>
          <a:lstStyle/>
          <a:p>
            <a:fld id="{EFFF314C-3A1D-4FC3-8ADB-D7059AD9D0A6}" type="datetimeFigureOut">
              <a:rPr lang="en-CA" smtClean="0"/>
              <a:t>2018-02-28</a:t>
            </a:fld>
            <a:endParaRPr lang="en-CA"/>
          </a:p>
        </p:txBody>
      </p:sp>
      <p:sp>
        <p:nvSpPr>
          <p:cNvPr id="8" name="Footer Placeholder 7"/>
          <p:cNvSpPr>
            <a:spLocks noGrp="1"/>
          </p:cNvSpPr>
          <p:nvPr>
            <p:ph type="ftr" sz="quarter" idx="11"/>
          </p:nvPr>
        </p:nvSpPr>
        <p:spPr/>
        <p:txBody>
          <a:bodyPr/>
          <a:lstStyle/>
          <a:p>
            <a:endParaRPr lang="en-CA"/>
          </a:p>
        </p:txBody>
      </p:sp>
      <p:sp>
        <p:nvSpPr>
          <p:cNvPr id="9" name="Slide Number Placeholder 8"/>
          <p:cNvSpPr>
            <a:spLocks noGrp="1"/>
          </p:cNvSpPr>
          <p:nvPr>
            <p:ph type="sldNum" sz="quarter" idx="12"/>
          </p:nvPr>
        </p:nvSpPr>
        <p:spPr/>
        <p:txBody>
          <a:bodyPr/>
          <a:lstStyle/>
          <a:p>
            <a:fld id="{E748A625-8E3C-43C0-B6E2-E2A49091181E}" type="slidenum">
              <a:rPr lang="en-CA" smtClean="0"/>
              <a:t>‹#›</a:t>
            </a:fld>
            <a:endParaRPr lang="en-CA"/>
          </a:p>
        </p:txBody>
      </p:sp>
    </p:spTree>
    <p:extLst>
      <p:ext uri="{BB962C8B-B14F-4D97-AF65-F5344CB8AC3E}">
        <p14:creationId xmlns:p14="http://schemas.microsoft.com/office/powerpoint/2010/main" val="136535979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CA"/>
          </a:p>
        </p:txBody>
      </p:sp>
      <p:sp>
        <p:nvSpPr>
          <p:cNvPr id="3" name="Date Placeholder 2"/>
          <p:cNvSpPr>
            <a:spLocks noGrp="1"/>
          </p:cNvSpPr>
          <p:nvPr>
            <p:ph type="dt" sz="half" idx="10"/>
          </p:nvPr>
        </p:nvSpPr>
        <p:spPr/>
        <p:txBody>
          <a:bodyPr/>
          <a:lstStyle/>
          <a:p>
            <a:fld id="{EFFF314C-3A1D-4FC3-8ADB-D7059AD9D0A6}" type="datetimeFigureOut">
              <a:rPr lang="en-CA" smtClean="0"/>
              <a:t>2018-02-28</a:t>
            </a:fld>
            <a:endParaRPr lang="en-CA"/>
          </a:p>
        </p:txBody>
      </p:sp>
      <p:sp>
        <p:nvSpPr>
          <p:cNvPr id="4" name="Footer Placeholder 3"/>
          <p:cNvSpPr>
            <a:spLocks noGrp="1"/>
          </p:cNvSpPr>
          <p:nvPr>
            <p:ph type="ftr" sz="quarter" idx="11"/>
          </p:nvPr>
        </p:nvSpPr>
        <p:spPr/>
        <p:txBody>
          <a:bodyPr/>
          <a:lstStyle/>
          <a:p>
            <a:endParaRPr lang="en-CA"/>
          </a:p>
        </p:txBody>
      </p:sp>
      <p:sp>
        <p:nvSpPr>
          <p:cNvPr id="5" name="Slide Number Placeholder 4"/>
          <p:cNvSpPr>
            <a:spLocks noGrp="1"/>
          </p:cNvSpPr>
          <p:nvPr>
            <p:ph type="sldNum" sz="quarter" idx="12"/>
          </p:nvPr>
        </p:nvSpPr>
        <p:spPr/>
        <p:txBody>
          <a:bodyPr/>
          <a:lstStyle/>
          <a:p>
            <a:fld id="{E748A625-8E3C-43C0-B6E2-E2A49091181E}" type="slidenum">
              <a:rPr lang="en-CA" smtClean="0"/>
              <a:t>‹#›</a:t>
            </a:fld>
            <a:endParaRPr lang="en-CA"/>
          </a:p>
        </p:txBody>
      </p:sp>
    </p:spTree>
    <p:extLst>
      <p:ext uri="{BB962C8B-B14F-4D97-AF65-F5344CB8AC3E}">
        <p14:creationId xmlns:p14="http://schemas.microsoft.com/office/powerpoint/2010/main" val="259618471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FFF314C-3A1D-4FC3-8ADB-D7059AD9D0A6}" type="datetimeFigureOut">
              <a:rPr lang="en-CA" smtClean="0"/>
              <a:t>2018-02-28</a:t>
            </a:fld>
            <a:endParaRPr lang="en-CA"/>
          </a:p>
        </p:txBody>
      </p:sp>
      <p:sp>
        <p:nvSpPr>
          <p:cNvPr id="3" name="Footer Placeholder 2"/>
          <p:cNvSpPr>
            <a:spLocks noGrp="1"/>
          </p:cNvSpPr>
          <p:nvPr>
            <p:ph type="ftr" sz="quarter" idx="11"/>
          </p:nvPr>
        </p:nvSpPr>
        <p:spPr/>
        <p:txBody>
          <a:bodyPr/>
          <a:lstStyle/>
          <a:p>
            <a:endParaRPr lang="en-CA"/>
          </a:p>
        </p:txBody>
      </p:sp>
      <p:sp>
        <p:nvSpPr>
          <p:cNvPr id="4" name="Slide Number Placeholder 3"/>
          <p:cNvSpPr>
            <a:spLocks noGrp="1"/>
          </p:cNvSpPr>
          <p:nvPr>
            <p:ph type="sldNum" sz="quarter" idx="12"/>
          </p:nvPr>
        </p:nvSpPr>
        <p:spPr/>
        <p:txBody>
          <a:bodyPr/>
          <a:lstStyle/>
          <a:p>
            <a:fld id="{E748A625-8E3C-43C0-B6E2-E2A49091181E}" type="slidenum">
              <a:rPr lang="en-CA" smtClean="0"/>
              <a:t>‹#›</a:t>
            </a:fld>
            <a:endParaRPr lang="en-CA"/>
          </a:p>
        </p:txBody>
      </p:sp>
    </p:spTree>
    <p:extLst>
      <p:ext uri="{BB962C8B-B14F-4D97-AF65-F5344CB8AC3E}">
        <p14:creationId xmlns:p14="http://schemas.microsoft.com/office/powerpoint/2010/main" val="376447714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CA"/>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FFF314C-3A1D-4FC3-8ADB-D7059AD9D0A6}" type="datetimeFigureOut">
              <a:rPr lang="en-CA" smtClean="0"/>
              <a:t>2018-02-28</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E748A625-8E3C-43C0-B6E2-E2A49091181E}" type="slidenum">
              <a:rPr lang="en-CA" smtClean="0"/>
              <a:t>‹#›</a:t>
            </a:fld>
            <a:endParaRPr lang="en-CA"/>
          </a:p>
        </p:txBody>
      </p:sp>
    </p:spTree>
    <p:extLst>
      <p:ext uri="{BB962C8B-B14F-4D97-AF65-F5344CB8AC3E}">
        <p14:creationId xmlns:p14="http://schemas.microsoft.com/office/powerpoint/2010/main" val="342073560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CA"/>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CA"/>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FFF314C-3A1D-4FC3-8ADB-D7059AD9D0A6}" type="datetimeFigureOut">
              <a:rPr lang="en-CA" smtClean="0"/>
              <a:t>2018-02-28</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E748A625-8E3C-43C0-B6E2-E2A49091181E}" type="slidenum">
              <a:rPr lang="en-CA" smtClean="0"/>
              <a:t>‹#›</a:t>
            </a:fld>
            <a:endParaRPr lang="en-CA"/>
          </a:p>
        </p:txBody>
      </p:sp>
    </p:spTree>
    <p:extLst>
      <p:ext uri="{BB962C8B-B14F-4D97-AF65-F5344CB8AC3E}">
        <p14:creationId xmlns:p14="http://schemas.microsoft.com/office/powerpoint/2010/main" val="264918928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endParaRPr lang="en-CA"/>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FFF314C-3A1D-4FC3-8ADB-D7059AD9D0A6}" type="datetimeFigureOut">
              <a:rPr lang="en-CA" smtClean="0"/>
              <a:t>2018-02-28</a:t>
            </a:fld>
            <a:endParaRPr lang="en-CA"/>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CA"/>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748A625-8E3C-43C0-B6E2-E2A49091181E}" type="slidenum">
              <a:rPr lang="en-CA" smtClean="0"/>
              <a:t>‹#›</a:t>
            </a:fld>
            <a:endParaRPr lang="en-CA"/>
          </a:p>
        </p:txBody>
      </p:sp>
    </p:spTree>
    <p:extLst>
      <p:ext uri="{BB962C8B-B14F-4D97-AF65-F5344CB8AC3E}">
        <p14:creationId xmlns:p14="http://schemas.microsoft.com/office/powerpoint/2010/main" val="102358332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3.gif"/><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CA" dirty="0">
                <a:solidFill>
                  <a:srgbClr val="FF0000"/>
                </a:solidFill>
              </a:rPr>
              <a:t>St. Jerome</a:t>
            </a:r>
          </a:p>
        </p:txBody>
      </p:sp>
      <p:sp>
        <p:nvSpPr>
          <p:cNvPr id="3" name="Subtitle 2"/>
          <p:cNvSpPr>
            <a:spLocks noGrp="1"/>
          </p:cNvSpPr>
          <p:nvPr>
            <p:ph type="subTitle" idx="1"/>
          </p:nvPr>
        </p:nvSpPr>
        <p:spPr/>
        <p:txBody>
          <a:bodyPr/>
          <a:lstStyle/>
          <a:p>
            <a:r>
              <a:rPr lang="en-CA" dirty="0">
                <a:solidFill>
                  <a:srgbClr val="FF0000"/>
                </a:solidFill>
              </a:rPr>
              <a:t>The Irascible Saint and Scholar</a:t>
            </a:r>
          </a:p>
        </p:txBody>
      </p:sp>
    </p:spTree>
    <p:extLst>
      <p:ext uri="{BB962C8B-B14F-4D97-AF65-F5344CB8AC3E}">
        <p14:creationId xmlns:p14="http://schemas.microsoft.com/office/powerpoint/2010/main" val="234167133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More than meets the eye</a:t>
            </a:r>
          </a:p>
        </p:txBody>
      </p:sp>
      <p:sp>
        <p:nvSpPr>
          <p:cNvPr id="3" name="Content Placeholder 2"/>
          <p:cNvSpPr>
            <a:spLocks noGrp="1"/>
          </p:cNvSpPr>
          <p:nvPr>
            <p:ph idx="1"/>
          </p:nvPr>
        </p:nvSpPr>
        <p:spPr/>
        <p:txBody>
          <a:bodyPr>
            <a:normAutofit fontScale="55000" lnSpcReduction="20000"/>
          </a:bodyPr>
          <a:lstStyle/>
          <a:p>
            <a:r>
              <a:rPr lang="en-CA" i="1" dirty="0"/>
              <a:t>17 David, who is our Simonides, Pindar, and </a:t>
            </a:r>
            <a:r>
              <a:rPr lang="en-CA" i="1" dirty="0" err="1"/>
              <a:t>Alcæus</a:t>
            </a:r>
            <a:r>
              <a:rPr lang="en-CA" i="1" dirty="0"/>
              <a:t>, our Horace, our Catullus, and our </a:t>
            </a:r>
            <a:r>
              <a:rPr lang="en-CA" i="1" dirty="0" err="1"/>
              <a:t>Serenus</a:t>
            </a:r>
            <a:r>
              <a:rPr lang="en-CA" i="1" dirty="0"/>
              <a:t> all in one, sings of Christ to his lyre; and on a psaltery with ten strings calls him from the lower world to rise again. Solomon, a lover of peace18 and of the Lord, corrects morals, teaches nature, unites Christ and the church, and sings a sweet marriage song19 to celebrate that holy bridal. Esther, a type of the church, frees her people from danger and, after having slain Haman whose name means iniquity, hands down to posterity a memorable day and a great feast.20 The book of things omitted21 or epitome of the old dispensation22 is of such importance and value that without it any one who should claim to himself a knowledge of the scriptures would make himself a laughing stock in his own eyes. </a:t>
            </a:r>
            <a:r>
              <a:rPr lang="en-CA" i="1" dirty="0">
                <a:solidFill>
                  <a:srgbClr val="FF0000"/>
                </a:solidFill>
              </a:rPr>
              <a:t>Every name used in it, nay even the conjunction of the words, serves to throw light on narratives passed over in the books of Kings and upon questions suggested by the gospel</a:t>
            </a:r>
            <a:r>
              <a:rPr lang="en-CA" i="1" dirty="0"/>
              <a:t>. Ezra and Nehemiah, that is the Lord’s helper and His consoler, are united in a single book. They restore the Temple and build up the walls of the city. In their pages we see the throng of the Israelites returning to their native land, we read of priests and Levites, of Israel proper and of proselytes; and we are even told the several families to which the task of building the walls and towers was assigned. These references convey one meaning upon the surface, but another below it.</a:t>
            </a:r>
            <a:endParaRPr lang="en-US" dirty="0"/>
          </a:p>
          <a:p>
            <a:endParaRPr lang="en-US" dirty="0"/>
          </a:p>
        </p:txBody>
      </p:sp>
    </p:spTree>
    <p:extLst>
      <p:ext uri="{BB962C8B-B14F-4D97-AF65-F5344CB8AC3E}">
        <p14:creationId xmlns:p14="http://schemas.microsoft.com/office/powerpoint/2010/main" val="424749966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br>
              <a:rPr lang="en-US" dirty="0"/>
            </a:br>
            <a:br>
              <a:rPr lang="en-US" dirty="0"/>
            </a:br>
            <a:r>
              <a:rPr lang="en-US" dirty="0"/>
              <a:t>THE FOUR GOSPELS</a:t>
            </a:r>
            <a:br>
              <a:rPr lang="en-US" dirty="0"/>
            </a:br>
            <a:r>
              <a:rPr lang="en-CA" dirty="0"/>
              <a:t>Addressed to Pope</a:t>
            </a:r>
            <a:r>
              <a:rPr lang="en-CA" baseline="30000" dirty="0"/>
              <a:t> </a:t>
            </a:r>
            <a:r>
              <a:rPr lang="en-CA" dirty="0" err="1"/>
              <a:t>Damasus</a:t>
            </a:r>
            <a:r>
              <a:rPr lang="en-CA" dirty="0"/>
              <a:t>, A.D. 383.</a:t>
            </a:r>
            <a:br>
              <a:rPr lang="en-CA" dirty="0"/>
            </a:br>
            <a:br>
              <a:rPr lang="en-CA" dirty="0"/>
            </a:br>
            <a:endParaRPr lang="en-CA" dirty="0"/>
          </a:p>
        </p:txBody>
      </p:sp>
      <p:sp>
        <p:nvSpPr>
          <p:cNvPr id="3" name="Content Placeholder 2"/>
          <p:cNvSpPr>
            <a:spLocks noGrp="1"/>
          </p:cNvSpPr>
          <p:nvPr>
            <p:ph idx="1"/>
          </p:nvPr>
        </p:nvSpPr>
        <p:spPr>
          <a:xfrm>
            <a:off x="457200" y="1772816"/>
            <a:ext cx="8229600" cy="4968552"/>
          </a:xfrm>
        </p:spPr>
        <p:txBody>
          <a:bodyPr>
            <a:normAutofit fontScale="40000" lnSpcReduction="20000"/>
          </a:bodyPr>
          <a:lstStyle/>
          <a:p>
            <a:pPr marL="0" indent="0">
              <a:buNone/>
            </a:pPr>
            <a:r>
              <a:rPr lang="en-CA" dirty="0">
                <a:solidFill>
                  <a:srgbClr val="FF0000"/>
                </a:solidFill>
              </a:rPr>
              <a:t>You urge me to revise the old Latin version</a:t>
            </a:r>
            <a:r>
              <a:rPr lang="en-CA" dirty="0"/>
              <a:t>, and, as it were, to sit in judgment on the copies of the Scriptures which are now scattered throughout the whole world; and, inasmuch as they differ from one another, you would have me decide which of them agree with the Greek original. The labour is one of love, but at the same time both perilous and presumptuous; for in judging others I must be content to be judged by all; and how can I dare to change the language of the world in its hoary old age, and carry it back to the early days of its infancy? Is there a man, learned or unlearned, who will not, when he takes the volume into his hands, and perceives that what he reads does not suit his settled tastes, break out immediately into violent language, and call me a forger and a profane person for having the audacity to add anything to the ancient books, or to make any changes or corrections therein? Now there are two consoling reflections which enable me to bear the odium—in the first place, the command is given by you who are the supreme bishop; and secondly, even on the showing of those who revile us, readings at variance with the early copies cannot be right. </a:t>
            </a:r>
            <a:r>
              <a:rPr lang="en-CA" dirty="0">
                <a:solidFill>
                  <a:srgbClr val="FF0000"/>
                </a:solidFill>
              </a:rPr>
              <a:t>For if we are to pin our faith to the Latin texts, it is for our opponents to tell us </a:t>
            </a:r>
            <a:r>
              <a:rPr lang="en-CA" i="1" dirty="0">
                <a:solidFill>
                  <a:srgbClr val="FF0000"/>
                </a:solidFill>
              </a:rPr>
              <a:t>which; for there are almost as many forms of texts as there are copies. If, on the other hand, we are to glean the truth from a comparison of many, why not go back to the original Greek and correct the mistakes introduced by inaccurate translators, and the blundering alterations of confident but ignorant critics, and, further, all that has been inserted or changed by copyists more asleep than awake? I am not discussing the Old Testament, which was turned into Greek by the Seventy elders, and</a:t>
            </a:r>
            <a:r>
              <a:rPr lang="en-CA" i="1" baseline="30000" dirty="0">
                <a:solidFill>
                  <a:srgbClr val="FF0000"/>
                </a:solidFill>
              </a:rPr>
              <a:t>1 </a:t>
            </a:r>
            <a:r>
              <a:rPr lang="en-CA" i="1" dirty="0">
                <a:solidFill>
                  <a:srgbClr val="FF0000"/>
                </a:solidFill>
              </a:rPr>
              <a:t>has reached us by a descent of three steps. I do not ask what2 Aquila and3 </a:t>
            </a:r>
            <a:r>
              <a:rPr lang="en-CA" i="1" dirty="0" err="1">
                <a:solidFill>
                  <a:srgbClr val="FF0000"/>
                </a:solidFill>
              </a:rPr>
              <a:t>Symmachus</a:t>
            </a:r>
            <a:r>
              <a:rPr lang="en-CA" i="1" dirty="0">
                <a:solidFill>
                  <a:srgbClr val="FF0000"/>
                </a:solidFill>
              </a:rPr>
              <a:t> think, or why4 </a:t>
            </a:r>
            <a:r>
              <a:rPr lang="en-CA" i="1" dirty="0" err="1">
                <a:solidFill>
                  <a:srgbClr val="FF0000"/>
                </a:solidFill>
              </a:rPr>
              <a:t>Theodotion</a:t>
            </a:r>
            <a:r>
              <a:rPr lang="en-CA" i="1" dirty="0">
                <a:solidFill>
                  <a:srgbClr val="FF0000"/>
                </a:solidFill>
              </a:rPr>
              <a:t> takes a middle course between the ancients and the moderns. I am willing to let that be the true translation which had apostolic approval. I am now speaking of the New Testament. This was undoubtedly composed in Greek, with the exception of the work of Matthew the Apostle, who was the first to commit to writing the Gospel of Christ, and who published his work in </a:t>
            </a:r>
            <a:r>
              <a:rPr lang="en-CA" i="1" dirty="0" err="1">
                <a:solidFill>
                  <a:srgbClr val="FF0000"/>
                </a:solidFill>
              </a:rPr>
              <a:t>Judæa</a:t>
            </a:r>
            <a:r>
              <a:rPr lang="en-CA" i="1" dirty="0">
                <a:solidFill>
                  <a:srgbClr val="FF0000"/>
                </a:solidFill>
              </a:rPr>
              <a:t> in Hebrew characters. We must confess that as we have it in our language it is marked by discrepancies, and now that the stream is distributed into different channels we must go back to the fountainhead</a:t>
            </a:r>
            <a:r>
              <a:rPr lang="en-CA" i="1" dirty="0"/>
              <a:t>. I pass over those manuscripts which are associated with the names of5 Lucian and </a:t>
            </a:r>
            <a:r>
              <a:rPr lang="en-CA" i="1" dirty="0" err="1"/>
              <a:t>Hesychius</a:t>
            </a:r>
            <a:r>
              <a:rPr lang="en-CA" i="1" dirty="0"/>
              <a:t>, and the authority of which is perversely maintained by a handful of disputatious persons. It is obvious that these writers could not amend anything in the Old Testament after the labours of the Seventy; and it was useless to correct the New; for versions of Scripture which already exist in the languages of many nations show that their additions are false. I therefore promise in this short Preface the four Gospels only, which are to be taken in the following order, </a:t>
            </a:r>
            <a:r>
              <a:rPr lang="en-CA" i="1" dirty="0">
                <a:solidFill>
                  <a:srgbClr val="FF0000"/>
                </a:solidFill>
              </a:rPr>
              <a:t>Matthew, Mark, Luke, John, as they have been revised by a comparison of the Greek manuscripts. Only early ones have been used</a:t>
            </a:r>
            <a:r>
              <a:rPr lang="en-CA" i="1" dirty="0"/>
              <a:t>. But to avoid any great divergences from the Latin which we are accustomed to read, I have used my pen with some restraint, and while I have corrected only such passages as seemed to convey a different meaning, I have allowed the rest to remain as they are.</a:t>
            </a:r>
            <a:br>
              <a:rPr lang="en-CA" dirty="0"/>
            </a:br>
            <a:endParaRPr lang="en-CA" dirty="0"/>
          </a:p>
        </p:txBody>
      </p:sp>
    </p:spTree>
    <p:extLst>
      <p:ext uri="{BB962C8B-B14F-4D97-AF65-F5344CB8AC3E}">
        <p14:creationId xmlns:p14="http://schemas.microsoft.com/office/powerpoint/2010/main" val="233696044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CA" sz="2400" dirty="0"/>
              <a:t>PREFACE TO TRANSLATION OF ORIGEN ON ST. LUKE</a:t>
            </a:r>
            <a:br>
              <a:rPr lang="en-CA" sz="2400" dirty="0"/>
            </a:br>
            <a:r>
              <a:rPr lang="en-CA" sz="1800" dirty="0"/>
              <a:t>To Paula and </a:t>
            </a:r>
            <a:r>
              <a:rPr lang="en-CA" sz="1800" dirty="0" err="1"/>
              <a:t>Eustochium</a:t>
            </a:r>
            <a:r>
              <a:rPr lang="en-CA" sz="1800" dirty="0"/>
              <a:t>, A.D. 388.</a:t>
            </a:r>
            <a:br>
              <a:rPr lang="en-CA" sz="1800" dirty="0"/>
            </a:br>
            <a:br>
              <a:rPr lang="en-CA" sz="1300" dirty="0"/>
            </a:br>
            <a:endParaRPr lang="en-CA" sz="1300" dirty="0"/>
          </a:p>
        </p:txBody>
      </p:sp>
      <p:sp>
        <p:nvSpPr>
          <p:cNvPr id="3" name="Content Placeholder 2"/>
          <p:cNvSpPr>
            <a:spLocks noGrp="1"/>
          </p:cNvSpPr>
          <p:nvPr>
            <p:ph idx="1"/>
          </p:nvPr>
        </p:nvSpPr>
        <p:spPr/>
        <p:txBody>
          <a:bodyPr>
            <a:normAutofit fontScale="47500" lnSpcReduction="20000"/>
          </a:bodyPr>
          <a:lstStyle/>
          <a:p>
            <a:r>
              <a:rPr lang="en-CA" dirty="0"/>
              <a:t>A few days ago you told me that you had read some commentaries on Matthew and Luke, of which one was equally dull in perception and expression, the other frivolous in expression, sleepy in sense. Accordingly you requested me to translate, without regarding such rubbish, our </a:t>
            </a:r>
            <a:r>
              <a:rPr lang="en-CA" dirty="0" err="1"/>
              <a:t>Adamantius</a:t>
            </a:r>
            <a:r>
              <a:rPr lang="en-CA" dirty="0"/>
              <a:t>’ thirty-nine “homilies” on Luke, just as they are found in the original Greek; I replied that it was an irksome task and a mental torment to write, as Cicero phrases it, with another man’s heart</a:t>
            </a:r>
            <a:r>
              <a:rPr lang="en-CA" baseline="30000" dirty="0"/>
              <a:t>2 </a:t>
            </a:r>
            <a:r>
              <a:rPr lang="en-CA" dirty="0"/>
              <a:t>not one’s own; but yet I will undertake it, as your requests reach no higher than this. The demand which the sainted </a:t>
            </a:r>
            <a:r>
              <a:rPr lang="en-CA" dirty="0" err="1"/>
              <a:t>Blesilla</a:t>
            </a:r>
            <a:r>
              <a:rPr lang="en-CA" dirty="0"/>
              <a:t> once made, at Rome, that I should translate into our language his twenty-five volumes on Matthew, five on Luke, and thirty-two on John is beyond my powers, my leisure, and my energy. You see what weight your influence and wishes have with me. I have laid aside for a time my books on Hebrew Questions because you think my labour will not be in vain, and turn to the translation of these commentaries, which, good or bad, are his work and not mine. I do this all the more readily because I hear on the left of me the raven—that ominous bird—croaking and mocking in an extraordinary way at the colours of all the other birds, though he himself is nothing if not a bird of gloom. And so, before he change his note, I confess that in these treatises Origen is like a boy amusing himself with the dice-box; there is a wide difference between his mature efforts and the serious studies of his old age. If my proposal meet with your approbation, if I am still able to undertake the task, and if the Lord grant me opportunity to translate them into Latin after completing the work I have now deferred, you will then be able to see—aye, and all who speak Latin will learn through you—how much good they knew not, and how much they have now begun to know. Besides this, I have arranged to send you shortly the Commentaries of Hilary, that master of eloquence, and of the blessed martyr </a:t>
            </a:r>
            <a:r>
              <a:rPr lang="en-CA" dirty="0" err="1"/>
              <a:t>Victorinus</a:t>
            </a:r>
            <a:r>
              <a:rPr lang="en-CA" dirty="0"/>
              <a:t>, on the Gospel of Matthew. Their style is different, but the grace of the Spirit which wrought in them is one. These will give you some idea of the study which our </a:t>
            </a:r>
            <a:r>
              <a:rPr lang="en-CA" dirty="0" err="1"/>
              <a:t>Latins</a:t>
            </a:r>
            <a:r>
              <a:rPr lang="en-CA" dirty="0"/>
              <a:t> also have, in former days, bestowed upon the Holy Scriptures.</a:t>
            </a:r>
          </a:p>
        </p:txBody>
      </p:sp>
    </p:spTree>
    <p:extLst>
      <p:ext uri="{BB962C8B-B14F-4D97-AF65-F5344CB8AC3E}">
        <p14:creationId xmlns:p14="http://schemas.microsoft.com/office/powerpoint/2010/main" val="10271467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Commentary on Isaiah</a:t>
            </a:r>
          </a:p>
        </p:txBody>
      </p:sp>
      <p:sp>
        <p:nvSpPr>
          <p:cNvPr id="3" name="Content Placeholder 2"/>
          <p:cNvSpPr>
            <a:spLocks noGrp="1"/>
          </p:cNvSpPr>
          <p:nvPr>
            <p:ph idx="1"/>
          </p:nvPr>
        </p:nvSpPr>
        <p:spPr/>
        <p:txBody>
          <a:bodyPr/>
          <a:lstStyle/>
          <a:p>
            <a:r>
              <a:rPr lang="en-CA" dirty="0"/>
              <a:t>410 AD</a:t>
            </a:r>
          </a:p>
          <a:p>
            <a:r>
              <a:rPr lang="en-CA" dirty="0"/>
              <a:t>Argues for one single author</a:t>
            </a:r>
          </a:p>
          <a:p>
            <a:r>
              <a:rPr lang="en-CA" dirty="0"/>
              <a:t>Alternates literal and spiritual exegesis</a:t>
            </a:r>
          </a:p>
        </p:txBody>
      </p:sp>
    </p:spTree>
    <p:extLst>
      <p:ext uri="{BB962C8B-B14F-4D97-AF65-F5344CB8AC3E}">
        <p14:creationId xmlns:p14="http://schemas.microsoft.com/office/powerpoint/2010/main" val="145342200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Commentary on Daniel</a:t>
            </a:r>
          </a:p>
        </p:txBody>
      </p:sp>
      <p:sp>
        <p:nvSpPr>
          <p:cNvPr id="3" name="Content Placeholder 2"/>
          <p:cNvSpPr>
            <a:spLocks noGrp="1"/>
          </p:cNvSpPr>
          <p:nvPr>
            <p:ph idx="1"/>
          </p:nvPr>
        </p:nvSpPr>
        <p:spPr/>
        <p:txBody>
          <a:bodyPr>
            <a:normAutofit fontScale="92500" lnSpcReduction="10000"/>
          </a:bodyPr>
          <a:lstStyle/>
          <a:p>
            <a:r>
              <a:rPr lang="en-CA" dirty="0"/>
              <a:t>Polemic against Porphyry, 3</a:t>
            </a:r>
            <a:r>
              <a:rPr lang="en-CA" baseline="30000" dirty="0"/>
              <a:t>rd</a:t>
            </a:r>
            <a:r>
              <a:rPr lang="en-CA" dirty="0"/>
              <a:t> century Neo-Platonist philosopher</a:t>
            </a:r>
          </a:p>
          <a:p>
            <a:r>
              <a:rPr lang="en-CA" dirty="0"/>
              <a:t>Porphyry correctly claimed that Daniel was not written in the 6</a:t>
            </a:r>
            <a:r>
              <a:rPr lang="en-CA" baseline="30000" dirty="0"/>
              <a:t>th</a:t>
            </a:r>
            <a:r>
              <a:rPr lang="en-CA" dirty="0"/>
              <a:t> century BC but during the Maccabean revolt as encouragement</a:t>
            </a:r>
          </a:p>
          <a:p>
            <a:r>
              <a:rPr lang="en-CA" dirty="0"/>
              <a:t>Rejected vehemently by Jerome – Christ revealed throughout the book</a:t>
            </a:r>
          </a:p>
          <a:p>
            <a:r>
              <a:rPr lang="en-CA" dirty="0"/>
              <a:t>In 2:45, he claims that the ‘stone cut from the mountain by no human hand’ referred to Christ, who was born of a virgin</a:t>
            </a:r>
          </a:p>
        </p:txBody>
      </p:sp>
    </p:spTree>
    <p:extLst>
      <p:ext uri="{BB962C8B-B14F-4D97-AF65-F5344CB8AC3E}">
        <p14:creationId xmlns:p14="http://schemas.microsoft.com/office/powerpoint/2010/main" val="259748593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Wicked Porphyry</a:t>
            </a:r>
          </a:p>
        </p:txBody>
      </p:sp>
      <p:sp>
        <p:nvSpPr>
          <p:cNvPr id="3" name="Content Placeholder 2"/>
          <p:cNvSpPr>
            <a:spLocks noGrp="1"/>
          </p:cNvSpPr>
          <p:nvPr>
            <p:ph idx="1"/>
          </p:nvPr>
        </p:nvSpPr>
        <p:spPr/>
        <p:txBody>
          <a:bodyPr>
            <a:normAutofit fontScale="55000" lnSpcReduction="20000"/>
          </a:bodyPr>
          <a:lstStyle/>
          <a:p>
            <a:r>
              <a:rPr lang="en-CA" dirty="0"/>
              <a:t>Verse 1. (p. 495) (623) </a:t>
            </a:r>
            <a:r>
              <a:rPr lang="en-CA" i="1" dirty="0"/>
              <a:t>"In the third year of the reign of </a:t>
            </a:r>
            <a:r>
              <a:rPr lang="en-CA" i="1" dirty="0" err="1"/>
              <a:t>Joacim</a:t>
            </a:r>
            <a:r>
              <a:rPr lang="en-CA" i="1" dirty="0"/>
              <a:t> (</a:t>
            </a:r>
            <a:r>
              <a:rPr lang="en-CA" i="1" dirty="0" err="1"/>
              <a:t>Jehoiakim</a:t>
            </a:r>
            <a:r>
              <a:rPr lang="en-CA" i="1" dirty="0"/>
              <a:t>) king of Judah, Nebuchadnezzar king of Babylon came to Jerusalem and besieged it." </a:t>
            </a:r>
            <a:r>
              <a:rPr lang="en-CA" dirty="0" err="1"/>
              <a:t>Jehoiakim</a:t>
            </a:r>
            <a:r>
              <a:rPr lang="en-CA" dirty="0"/>
              <a:t>, son of the Josiah in whose thirteenth </a:t>
            </a:r>
            <a:r>
              <a:rPr lang="en-CA" dirty="0" err="1"/>
              <a:t>regnal</a:t>
            </a:r>
            <a:r>
              <a:rPr lang="en-CA" dirty="0"/>
              <a:t> year Jeremiah began to prophesy, and under whom the woman </a:t>
            </a:r>
            <a:r>
              <a:rPr lang="en-CA" dirty="0" err="1"/>
              <a:t>Hulda</a:t>
            </a:r>
            <a:r>
              <a:rPr lang="en-CA" dirty="0"/>
              <a:t> prophesied, was the same man as was called by the other name of </a:t>
            </a:r>
            <a:r>
              <a:rPr lang="en-CA" dirty="0" err="1"/>
              <a:t>Eliakim</a:t>
            </a:r>
            <a:r>
              <a:rPr lang="en-CA" dirty="0"/>
              <a:t>, and reigned over the tribes of Judah and Jerusalem eleven years. His son </a:t>
            </a:r>
            <a:r>
              <a:rPr lang="en-CA" dirty="0" err="1"/>
              <a:t>Jehoiachin</a:t>
            </a:r>
            <a:r>
              <a:rPr lang="en-CA" dirty="0"/>
              <a:t> [misprinted "Joachim" for "</a:t>
            </a:r>
            <a:r>
              <a:rPr lang="en-CA" dirty="0" err="1"/>
              <a:t>Joachin</a:t>
            </a:r>
            <a:r>
              <a:rPr lang="en-CA" dirty="0"/>
              <a:t>"; cf. IV Reg. 24:6 in the Vulgate] surnamed </a:t>
            </a:r>
            <a:r>
              <a:rPr lang="en-CA" dirty="0" err="1"/>
              <a:t>Jeconiah</a:t>
            </a:r>
            <a:r>
              <a:rPr lang="en-CA" dirty="0"/>
              <a:t>, followed him in the kingship, and on the tenth day of the third month of his reign he was taken captive by Nebuchadnezzar's generals and brought to Babylon. In his place his paternal uncle Zedekiah, a son of Josiah, was appointed king, and in his eleventh year Jerusalem was captured and destroyed. Let no one therefore imagine that the </a:t>
            </a:r>
            <a:r>
              <a:rPr lang="en-CA" dirty="0" err="1"/>
              <a:t>Jehoiakim</a:t>
            </a:r>
            <a:r>
              <a:rPr lang="en-CA" dirty="0"/>
              <a:t> in the beginning of Daniel is the same person as the one who is spelled </a:t>
            </a:r>
            <a:r>
              <a:rPr lang="en-CA" dirty="0" err="1"/>
              <a:t>Jehoiachin</a:t>
            </a:r>
            <a:r>
              <a:rPr lang="en-CA" dirty="0"/>
              <a:t> [Lat. </a:t>
            </a:r>
            <a:r>
              <a:rPr lang="en-CA" i="1" dirty="0" err="1"/>
              <a:t>Joachin</a:t>
            </a:r>
            <a:r>
              <a:rPr lang="en-CA" dirty="0"/>
              <a:t>] in the commencement of Ezekiel. For the latter has "-chin" as its final syllable, whereas the former has "-kim." And it is for this reason that in the Gospel according to Matthew there seems to be a generation missing, because the second </a:t>
            </a:r>
            <a:r>
              <a:rPr lang="en-CA" i="1" dirty="0"/>
              <a:t>group of fourteen, </a:t>
            </a:r>
            <a:r>
              <a:rPr lang="en-CA" dirty="0"/>
              <a:t>(A) extending to the time of </a:t>
            </a:r>
            <a:r>
              <a:rPr lang="en-CA" dirty="0" err="1"/>
              <a:t>Jehoiakim</a:t>
            </a:r>
            <a:r>
              <a:rPr lang="en-CA" dirty="0"/>
              <a:t>, ends with a son of Josiah, and the third group begins with </a:t>
            </a:r>
            <a:r>
              <a:rPr lang="en-CA" dirty="0" err="1"/>
              <a:t>Jehoiachin</a:t>
            </a:r>
            <a:r>
              <a:rPr lang="en-CA" dirty="0"/>
              <a:t>, son of </a:t>
            </a:r>
            <a:r>
              <a:rPr lang="en-CA" dirty="0" err="1"/>
              <a:t>Jehoiakim</a:t>
            </a:r>
            <a:r>
              <a:rPr lang="en-CA" dirty="0"/>
              <a:t>. </a:t>
            </a:r>
            <a:r>
              <a:rPr lang="en-CA" b="1" dirty="0">
                <a:solidFill>
                  <a:srgbClr val="FF0000"/>
                </a:solidFill>
              </a:rPr>
              <a:t>Being ignorant of this factor, Porphyry formulated a slander against the Church which only revealed his own ignorance, as he tried to prove the evangelist Matthew guilty of error.</a:t>
            </a:r>
          </a:p>
        </p:txBody>
      </p:sp>
    </p:spTree>
    <p:extLst>
      <p:ext uri="{BB962C8B-B14F-4D97-AF65-F5344CB8AC3E}">
        <p14:creationId xmlns:p14="http://schemas.microsoft.com/office/powerpoint/2010/main" val="39365100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Wicked Porphyry</a:t>
            </a:r>
          </a:p>
        </p:txBody>
      </p:sp>
      <p:sp>
        <p:nvSpPr>
          <p:cNvPr id="3" name="Content Placeholder 2"/>
          <p:cNvSpPr>
            <a:spLocks noGrp="1"/>
          </p:cNvSpPr>
          <p:nvPr>
            <p:ph idx="1"/>
          </p:nvPr>
        </p:nvSpPr>
        <p:spPr/>
        <p:txBody>
          <a:bodyPr>
            <a:normAutofit fontScale="47500" lnSpcReduction="20000"/>
          </a:bodyPr>
          <a:lstStyle/>
          <a:p>
            <a:r>
              <a:rPr lang="en-CA" dirty="0"/>
              <a:t>Verse 8. "I </a:t>
            </a:r>
            <a:r>
              <a:rPr lang="en-CA" i="1" dirty="0"/>
              <a:t>was looking at the horns, and behold, another small horn rose up out of the midst of them, and three of the earlier horns were torn away before it. And behold, there were in that horn eyes like unto human eyes, and a mouth uttering overweening boasts." </a:t>
            </a:r>
            <a:r>
              <a:rPr lang="en-CA" dirty="0"/>
              <a:t>Porphyry vainly surmises that the little (p. 531) horn which rose up after the ten horns is Antiochus </a:t>
            </a:r>
            <a:r>
              <a:rPr lang="en-CA" dirty="0" err="1"/>
              <a:t>Epiphanes</a:t>
            </a:r>
            <a:r>
              <a:rPr lang="en-CA" dirty="0"/>
              <a:t>, and that the three uprooted horns out of the ten are (A) Ptolemy VI (surnamed </a:t>
            </a:r>
            <a:r>
              <a:rPr lang="en-CA" dirty="0" err="1"/>
              <a:t>Philometer</a:t>
            </a:r>
            <a:r>
              <a:rPr lang="en-CA" dirty="0"/>
              <a:t>), Ptolemy VII (</a:t>
            </a:r>
            <a:r>
              <a:rPr lang="en-CA" dirty="0" err="1"/>
              <a:t>Euergetes</a:t>
            </a:r>
            <a:r>
              <a:rPr lang="en-CA" dirty="0"/>
              <a:t>), and </a:t>
            </a:r>
            <a:r>
              <a:rPr lang="en-CA" dirty="0" err="1"/>
              <a:t>Artaraxias</a:t>
            </a:r>
            <a:r>
              <a:rPr lang="en-CA" dirty="0"/>
              <a:t>, King of Armenia. The first two of these kings died long before Antiochus was born. Against </a:t>
            </a:r>
            <a:r>
              <a:rPr lang="en-CA" dirty="0" err="1"/>
              <a:t>Artarxias</a:t>
            </a:r>
            <a:r>
              <a:rPr lang="en-CA" dirty="0"/>
              <a:t>, to be sure, we know that Antiochus indeed waged war, but also we know that </a:t>
            </a:r>
            <a:r>
              <a:rPr lang="en-CA" dirty="0" err="1"/>
              <a:t>Artarxias</a:t>
            </a:r>
            <a:r>
              <a:rPr lang="en-CA" dirty="0"/>
              <a:t> remained in possession of his original kingly authority. </a:t>
            </a:r>
            <a:r>
              <a:rPr lang="en-CA" dirty="0">
                <a:solidFill>
                  <a:srgbClr val="FF0000"/>
                </a:solidFill>
              </a:rPr>
              <a:t>We should therefore concur with the traditional interpretation of all the commentators of the Christian Church, that at the end of the world, when the Roman Empire is to be destroyed, there shall be ten kings who will partition the Roman world amongst themselves. Then an insignificant eleventh king will arise, who will overcome three of the ten kings, that is, the king of Egypt, the king of [North] Africa, and the king of Ethiopia, as we shall show more clearly in our later discussion. Then after they have been slain, the seven other kings also will bow their necks to the victor.</a:t>
            </a:r>
            <a:r>
              <a:rPr lang="en-CA" dirty="0"/>
              <a:t> "And behold," he continues, "there were eyes like unto human eyes in that horn." Let us not follow the opinion of some commentators and suppose him to be either the Devil or some demon, but rather, one of the human race, in whom Satan will wholly take up his residence in bodily form. ". . .and a mouth uttering overweening boasts..." (cf. II Thess. 2). For this is the man of sin, the son (668) of perdition, and that too to such a degree that he dares to sit in the temple of God, making himself out to be like God.</a:t>
            </a:r>
          </a:p>
        </p:txBody>
      </p:sp>
    </p:spTree>
    <p:extLst>
      <p:ext uri="{BB962C8B-B14F-4D97-AF65-F5344CB8AC3E}">
        <p14:creationId xmlns:p14="http://schemas.microsoft.com/office/powerpoint/2010/main" val="374610625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Levels of Godliness</a:t>
            </a:r>
          </a:p>
        </p:txBody>
      </p:sp>
      <p:sp>
        <p:nvSpPr>
          <p:cNvPr id="3" name="Content Placeholder 2"/>
          <p:cNvSpPr>
            <a:spLocks noGrp="1"/>
          </p:cNvSpPr>
          <p:nvPr>
            <p:ph idx="1"/>
          </p:nvPr>
        </p:nvSpPr>
        <p:spPr>
          <a:xfrm>
            <a:off x="457200" y="1600200"/>
            <a:ext cx="8229600" cy="4997152"/>
          </a:xfrm>
        </p:spPr>
        <p:txBody>
          <a:bodyPr>
            <a:normAutofit fontScale="32500" lnSpcReduction="20000"/>
          </a:bodyPr>
          <a:lstStyle/>
          <a:p>
            <a:r>
              <a:rPr lang="en-CA" dirty="0"/>
              <a:t>Verses 1-3. </a:t>
            </a:r>
            <a:r>
              <a:rPr lang="en-CA" i="1" dirty="0"/>
              <a:t>"But at that time shall Michael rise up, the great prince, who stands for the children of thy people, and a time shall come such as never occurred from the time that nations began to exist even unto that time. And at that time shall thy people be saved, even everyone who shall be found written in the book. And many of those who sleep in the dust of the earth shall awake, some unto life everlasting, and others unto reproach, that they may behold it always. But those who are instructed shall shine as the brightness of the firmament; and they that instruct many as to righteousness, as the stars for all eternity." </a:t>
            </a:r>
            <a:r>
              <a:rPr lang="en-CA" b="1" dirty="0"/>
              <a:t>Up until this point Porphyry somehow managed to maintain his position and impose upon the credulity of the naive [reading </a:t>
            </a:r>
            <a:r>
              <a:rPr lang="en-CA" b="1" i="1" dirty="0" err="1"/>
              <a:t>imperitis</a:t>
            </a:r>
            <a:r>
              <a:rPr lang="en-CA" b="1" i="1" dirty="0"/>
              <a:t> </a:t>
            </a:r>
            <a:r>
              <a:rPr lang="en-CA" b="1" dirty="0"/>
              <a:t>for </a:t>
            </a:r>
            <a:r>
              <a:rPr lang="en-CA" b="1" i="1" dirty="0" err="1"/>
              <a:t>imperitus</a:t>
            </a:r>
            <a:r>
              <a:rPr lang="en-CA" b="1" dirty="0"/>
              <a:t>] among our adherents as well as the poorly educated among his own. But what can he say of this chapter, in which is described the resurrection of the dead, with one group being revived for eternal life and the other group for eternal disgrace? He cannot even specify who the people were under Antiochus who shone like the brightness of the firmament, and those others who shone like the stars for all eternity. But what will pigheadedness not resort to? Like some bruised serpent, he lifts up his head as he is about to die, and pours forth his venom upon those who are themselves at the point of death. This too, he declares, was written with reference to Antiochus, for after he had invaded Persia, he left his army with </a:t>
            </a:r>
            <a:r>
              <a:rPr lang="en-CA" b="1" dirty="0" err="1"/>
              <a:t>Lysias</a:t>
            </a:r>
            <a:r>
              <a:rPr lang="en-CA" b="1" dirty="0"/>
              <a:t>, who was in charge of Antioch and Phoenicia, for the purpose of warring against the Jews and destroying their city of Jerusalem. </a:t>
            </a:r>
            <a:r>
              <a:rPr lang="en-CA" dirty="0"/>
              <a:t>All these details are related by Josephus, the author of the history of the Hebrews. Porphyry contends that the tribulation was such as had never previously occurred, and that a time came along such as had never been from the time that races began to exist even unto that time. But when victory was bestowed upon them, and the generals of Antiochus had been slain, and Antiochus himself had died in Persia, the people of Israel |146 experienced salvation, (p. 576) even all who had been written down in the book of God, that is, those who defended the law with great bravery. Contrasted with them were those who proved to be transgressors of the Law and sided with the party of Antiochus. Then it was, he asserts, that these guardians of the Law, who had been, as it were, slumbering in the dust of the earth and were cumbered with a load of afflictions, and even hidden away, as it were, in the tombs of wretchedness, rose up once more from the dust of the earth to a victory </a:t>
            </a:r>
            <a:r>
              <a:rPr lang="en-CA" dirty="0" err="1"/>
              <a:t>unhoped</a:t>
            </a:r>
            <a:r>
              <a:rPr lang="en-CA" dirty="0"/>
              <a:t> for, and lifted up their heads, rising up to everlasting life, even as the transgressors rose up to everlasting disgrace. But those masters and teachers who possessed a knowledge of the Law shall shine like the heaven, and those who have exhorted the more backward peoples to observe the rites of God shall blaze forth after the fashion of the stars for all eternity. He also adduces the historical account concerning the Maccabees, in which it is said that many Jews under the leadership of </a:t>
            </a:r>
            <a:r>
              <a:rPr lang="en-CA" dirty="0" err="1"/>
              <a:t>Mattathias</a:t>
            </a:r>
            <a:r>
              <a:rPr lang="en-CA" dirty="0"/>
              <a:t> and Judas Maccabaeus fled to the desert and hid in caves and holes in the rocks, and came forth again after the victory (I Macc. 2.) These things, then, were foretold in metaphorical language (726) as if it concerned a resurrection of the dead. But the more reasonable understanding of the matter is that in the time of the Antichrist there shall occur a tribulation such as there has never been since nations began to exist. For assume that </a:t>
            </a:r>
            <a:r>
              <a:rPr lang="en-CA" dirty="0" err="1"/>
              <a:t>Lysias</a:t>
            </a:r>
            <a:r>
              <a:rPr lang="en-CA" dirty="0"/>
              <a:t> won the victory instead of being defeated, and that he completely crushed the Jews instead of their conquering; certainly such tribulation would not have been comparable to that of the time when Jerusalem was captured by the Babylonians, the Temple was destroyed, and all the people were led off into captivity. And so after the Antichrist is crushed and destroyed by the breath of the Savior's mouth, the people written in God's book shall be saved; and in accordance with the merits of each, some shall rise up unto eternal life and others unto eternal shame. But the teachers shall resemble the very heavens, and those who have instructed others shall be compared to the brightness of the stars. For it is not enough to know wisdom unless one also instructs others; and the tongue of instruction which remains silent and edifies no one else can receive no reward for labor accomplished. This passage is expressed by </a:t>
            </a:r>
            <a:r>
              <a:rPr lang="en-CA" dirty="0" err="1"/>
              <a:t>Theodotion</a:t>
            </a:r>
            <a:r>
              <a:rPr lang="en-CA" dirty="0"/>
              <a:t> and the Vulgate edition [of the Septuagint] in the following |147 fashion: "And those who understand shall shine forth like the radiance of the firmament, and many of the righteous like the stars forever and ever." Many people often ask whether a learned saint and an ordinary saint shall both enjoy the same reward and one and the same dwelling-place in heaven. Well then, the statement is made here, according to </a:t>
            </a:r>
            <a:r>
              <a:rPr lang="en-CA" dirty="0" err="1"/>
              <a:t>Theodotion's</a:t>
            </a:r>
            <a:r>
              <a:rPr lang="en-CA" dirty="0"/>
              <a:t> rendering, that the learned will resemble the very heavens, whereas the </a:t>
            </a:r>
            <a:r>
              <a:rPr lang="en-CA" b="1" dirty="0"/>
              <a:t>righteous who are without learning are only compared to the brightness of the stars. And so the difference between learned godliness and mere godly rusticity shall be the difference between heaven and the stars.</a:t>
            </a:r>
          </a:p>
        </p:txBody>
      </p:sp>
    </p:spTree>
    <p:extLst>
      <p:ext uri="{BB962C8B-B14F-4D97-AF65-F5344CB8AC3E}">
        <p14:creationId xmlns:p14="http://schemas.microsoft.com/office/powerpoint/2010/main" val="133412430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The Rock</a:t>
            </a:r>
          </a:p>
        </p:txBody>
      </p:sp>
      <p:sp>
        <p:nvSpPr>
          <p:cNvPr id="3" name="Content Placeholder 2"/>
          <p:cNvSpPr>
            <a:spLocks noGrp="1"/>
          </p:cNvSpPr>
          <p:nvPr>
            <p:ph idx="1"/>
          </p:nvPr>
        </p:nvSpPr>
        <p:spPr/>
        <p:txBody>
          <a:bodyPr>
            <a:normAutofit fontScale="62500" lnSpcReduction="20000"/>
          </a:bodyPr>
          <a:lstStyle/>
          <a:p>
            <a:r>
              <a:rPr lang="en-CA" dirty="0"/>
              <a:t>Verse 40. </a:t>
            </a:r>
            <a:r>
              <a:rPr lang="en-CA" i="1" dirty="0"/>
              <a:t>"And there shall be a fourth empire like unto iron. Just as iron breaks to pieces and overcomes all else, so it shall break to pieces and shatter all these preceding empires . ..." </a:t>
            </a:r>
            <a:r>
              <a:rPr lang="en-CA" dirty="0"/>
              <a:t>Now the fourth empire, which clearly refers to the Romans, is the iron empire which breaks in pieces and overcomes all others. But its feet and toes are partly of iron and partly of earthenware, a fact most clearly demonstrated at the present time. For just as there was at the first nothing stronger or hardier than the Roman realm, so also in these last days there is nothing more feeble (D), since we require the assistance of barbarian tribes both in our civil wars and against foreign nations. However, at the final period of all these empires of gold and silver and bronze and iron, a rock (namely, the Lord and Savior) was cut off without hands, that is, without copulation or human seed and by birth from a virgin's womb; and after all the empires had been crushed, He became a great mountain and filled the whole earth. This last the Jews and the impious Porphyry apply to the people of Israel, who they insist will be the strongest power at the end of the ages, and will crush all realms and will rule forever.</a:t>
            </a:r>
          </a:p>
        </p:txBody>
      </p:sp>
    </p:spTree>
    <p:extLst>
      <p:ext uri="{BB962C8B-B14F-4D97-AF65-F5344CB8AC3E}">
        <p14:creationId xmlns:p14="http://schemas.microsoft.com/office/powerpoint/2010/main" val="200761306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Commentary on Jonah</a:t>
            </a:r>
          </a:p>
        </p:txBody>
      </p:sp>
      <p:pic>
        <p:nvPicPr>
          <p:cNvPr id="5" name="Content Placeholder 4"/>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251520" y="1844824"/>
            <a:ext cx="4346429" cy="2880320"/>
          </a:xfrm>
        </p:spPr>
      </p:pic>
      <p:sp>
        <p:nvSpPr>
          <p:cNvPr id="4" name="Content Placeholder 3"/>
          <p:cNvSpPr>
            <a:spLocks noGrp="1"/>
          </p:cNvSpPr>
          <p:nvPr>
            <p:ph sz="half" idx="2"/>
          </p:nvPr>
        </p:nvSpPr>
        <p:spPr/>
        <p:txBody>
          <a:bodyPr/>
          <a:lstStyle/>
          <a:p>
            <a:r>
              <a:rPr lang="en-CA" dirty="0"/>
              <a:t>Jonah prefigurement of Christ and resurrection</a:t>
            </a:r>
          </a:p>
          <a:p>
            <a:r>
              <a:rPr lang="en-CA" dirty="0"/>
              <a:t>Translations both from Hebrew and LXX</a:t>
            </a:r>
          </a:p>
          <a:p>
            <a:r>
              <a:rPr lang="en-CA" dirty="0"/>
              <a:t>Emphasis on historical – but with Jonah as type of Christ</a:t>
            </a:r>
          </a:p>
        </p:txBody>
      </p:sp>
    </p:spTree>
    <p:extLst>
      <p:ext uri="{BB962C8B-B14F-4D97-AF65-F5344CB8AC3E}">
        <p14:creationId xmlns:p14="http://schemas.microsoft.com/office/powerpoint/2010/main" val="317619262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solidFill>
                  <a:srgbClr val="FF0000"/>
                </a:solidFill>
              </a:rPr>
              <a:t>Jerome</a:t>
            </a:r>
          </a:p>
        </p:txBody>
      </p:sp>
      <p:pic>
        <p:nvPicPr>
          <p:cNvPr id="5" name="Content Placeholder 4"/>
          <p:cNvPicPr>
            <a:picLocks noGrp="1" noChangeAspect="1"/>
          </p:cNvPicPr>
          <p:nvPr>
            <p:ph sz="half" idx="1"/>
          </p:nvPr>
        </p:nvPicPr>
        <p:blipFill>
          <a:blip r:embed="rId2" cstate="print">
            <a:extLst>
              <a:ext uri="{28A0092B-C50C-407E-A947-70E740481C1C}">
                <a14:useLocalDpi xmlns:a14="http://schemas.microsoft.com/office/drawing/2010/main" val="0"/>
              </a:ext>
            </a:extLst>
          </a:blip>
          <a:stretch>
            <a:fillRect/>
          </a:stretch>
        </p:blipFill>
        <p:spPr>
          <a:xfrm>
            <a:off x="683568" y="1605892"/>
            <a:ext cx="3392695" cy="4271380"/>
          </a:xfrm>
        </p:spPr>
      </p:pic>
      <p:pic>
        <p:nvPicPr>
          <p:cNvPr id="6" name="Content Placeholder 5"/>
          <p:cNvPicPr>
            <a:picLocks noGrp="1" noChangeAspect="1"/>
          </p:cNvPicPr>
          <p:nvPr>
            <p:ph sz="half" idx="2"/>
          </p:nvPr>
        </p:nvPicPr>
        <p:blipFill>
          <a:blip r:embed="rId3" cstate="print">
            <a:extLst>
              <a:ext uri="{28A0092B-C50C-407E-A947-70E740481C1C}">
                <a14:useLocalDpi xmlns:a14="http://schemas.microsoft.com/office/drawing/2010/main" val="0"/>
              </a:ext>
            </a:extLst>
          </a:blip>
          <a:stretch>
            <a:fillRect/>
          </a:stretch>
        </p:blipFill>
        <p:spPr>
          <a:xfrm>
            <a:off x="5470523" y="1628800"/>
            <a:ext cx="2632032" cy="4248472"/>
          </a:xfrm>
        </p:spPr>
      </p:pic>
    </p:spTree>
    <p:extLst>
      <p:ext uri="{BB962C8B-B14F-4D97-AF65-F5344CB8AC3E}">
        <p14:creationId xmlns:p14="http://schemas.microsoft.com/office/powerpoint/2010/main" val="178096769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994122"/>
          </a:xfrm>
        </p:spPr>
        <p:txBody>
          <a:bodyPr/>
          <a:lstStyle/>
          <a:p>
            <a:r>
              <a:rPr lang="en-CA" dirty="0"/>
              <a:t>Gourd, Cucumber, or Ivy?</a:t>
            </a:r>
          </a:p>
        </p:txBody>
      </p:sp>
      <p:sp>
        <p:nvSpPr>
          <p:cNvPr id="3" name="Content Placeholder 2"/>
          <p:cNvSpPr>
            <a:spLocks noGrp="1"/>
          </p:cNvSpPr>
          <p:nvPr>
            <p:ph sz="half" idx="1"/>
          </p:nvPr>
        </p:nvSpPr>
        <p:spPr>
          <a:xfrm>
            <a:off x="107504" y="1412776"/>
            <a:ext cx="4388296" cy="5328592"/>
          </a:xfrm>
        </p:spPr>
        <p:txBody>
          <a:bodyPr>
            <a:normAutofit fontScale="70000" lnSpcReduction="20000"/>
          </a:bodyPr>
          <a:lstStyle/>
          <a:p>
            <a:r>
              <a:rPr lang="en-CA" baseline="30000" dirty="0"/>
              <a:t>KJV  </a:t>
            </a:r>
            <a:r>
              <a:rPr lang="en-CA" b="1" dirty="0"/>
              <a:t>Jonah 4:6</a:t>
            </a:r>
            <a:r>
              <a:rPr lang="en-CA" dirty="0"/>
              <a:t> And the LORD God prepared a gourd, and made </a:t>
            </a:r>
            <a:r>
              <a:rPr lang="en-CA" i="1" dirty="0"/>
              <a:t>it </a:t>
            </a:r>
            <a:r>
              <a:rPr lang="en-CA" dirty="0"/>
              <a:t>to come up over Jonah, that it might be a shadow over his head, to deliver him from his grief. So Jonah was exceeding glad of the gourd.</a:t>
            </a:r>
          </a:p>
          <a:p>
            <a:r>
              <a:rPr lang="en-CA" baseline="30000" dirty="0"/>
              <a:t>NRS  </a:t>
            </a:r>
            <a:r>
              <a:rPr lang="en-CA" b="1" dirty="0"/>
              <a:t>Jonah 4:6</a:t>
            </a:r>
            <a:r>
              <a:rPr lang="en-CA" dirty="0"/>
              <a:t> The LORD God appointed a bush, and made it come up over Jonah, to give shade over his head, to save him from his discomfort; so Jonah was very happy about the bush.</a:t>
            </a:r>
          </a:p>
          <a:p>
            <a:r>
              <a:rPr lang="en-US" baseline="30000" dirty="0"/>
              <a:t>VUL  </a:t>
            </a:r>
            <a:r>
              <a:rPr lang="en-US" b="1" dirty="0"/>
              <a:t>Jonah 4:6</a:t>
            </a:r>
            <a:r>
              <a:rPr lang="en-US" dirty="0"/>
              <a:t> et </a:t>
            </a:r>
            <a:r>
              <a:rPr lang="en-US" dirty="0" err="1"/>
              <a:t>praeparavit</a:t>
            </a:r>
            <a:r>
              <a:rPr lang="en-US" dirty="0"/>
              <a:t> Dominus Deus </a:t>
            </a:r>
            <a:r>
              <a:rPr lang="en-US" dirty="0" err="1">
                <a:solidFill>
                  <a:srgbClr val="FF0000"/>
                </a:solidFill>
              </a:rPr>
              <a:t>hederam</a:t>
            </a:r>
            <a:r>
              <a:rPr lang="en-US" dirty="0"/>
              <a:t> et </a:t>
            </a:r>
            <a:r>
              <a:rPr lang="en-US" dirty="0" err="1"/>
              <a:t>ascendit</a:t>
            </a:r>
            <a:r>
              <a:rPr lang="en-US" dirty="0"/>
              <a:t> super caput </a:t>
            </a:r>
            <a:r>
              <a:rPr lang="en-US" dirty="0" err="1"/>
              <a:t>Ionae</a:t>
            </a:r>
            <a:r>
              <a:rPr lang="en-US" dirty="0"/>
              <a:t> </a:t>
            </a:r>
            <a:r>
              <a:rPr lang="en-US" dirty="0" err="1"/>
              <a:t>ut</a:t>
            </a:r>
            <a:r>
              <a:rPr lang="en-US" dirty="0"/>
              <a:t> </a:t>
            </a:r>
            <a:r>
              <a:rPr lang="en-US" dirty="0" err="1"/>
              <a:t>esset</a:t>
            </a:r>
            <a:r>
              <a:rPr lang="en-US" dirty="0"/>
              <a:t> umbra super caput </a:t>
            </a:r>
            <a:r>
              <a:rPr lang="en-US" dirty="0" err="1"/>
              <a:t>eius</a:t>
            </a:r>
            <a:r>
              <a:rPr lang="en-US" dirty="0"/>
              <a:t> et </a:t>
            </a:r>
            <a:r>
              <a:rPr lang="en-US" dirty="0" err="1"/>
              <a:t>protegeret</a:t>
            </a:r>
            <a:r>
              <a:rPr lang="en-US" dirty="0"/>
              <a:t> </a:t>
            </a:r>
            <a:r>
              <a:rPr lang="en-US" dirty="0" err="1"/>
              <a:t>eum</a:t>
            </a:r>
            <a:r>
              <a:rPr lang="en-US" dirty="0"/>
              <a:t> </a:t>
            </a:r>
            <a:r>
              <a:rPr lang="en-US" dirty="0" err="1"/>
              <a:t>laboraverat</a:t>
            </a:r>
            <a:r>
              <a:rPr lang="en-US" dirty="0"/>
              <a:t> </a:t>
            </a:r>
            <a:r>
              <a:rPr lang="en-US" dirty="0" err="1"/>
              <a:t>enim</a:t>
            </a:r>
            <a:r>
              <a:rPr lang="en-US" dirty="0"/>
              <a:t> et </a:t>
            </a:r>
            <a:r>
              <a:rPr lang="en-US" dirty="0" err="1"/>
              <a:t>laetatus</a:t>
            </a:r>
            <a:r>
              <a:rPr lang="en-US" dirty="0"/>
              <a:t> </a:t>
            </a:r>
            <a:r>
              <a:rPr lang="en-US" dirty="0" err="1"/>
              <a:t>est</a:t>
            </a:r>
            <a:r>
              <a:rPr lang="en-US" dirty="0"/>
              <a:t> Iona super </a:t>
            </a:r>
            <a:r>
              <a:rPr lang="en-US" dirty="0" err="1"/>
              <a:t>hedera</a:t>
            </a:r>
            <a:r>
              <a:rPr lang="en-US" dirty="0"/>
              <a:t> </a:t>
            </a:r>
            <a:r>
              <a:rPr lang="en-US" dirty="0" err="1"/>
              <a:t>laetitia</a:t>
            </a:r>
            <a:r>
              <a:rPr lang="en-US" dirty="0"/>
              <a:t> magna</a:t>
            </a:r>
            <a:endParaRPr lang="he-IL" dirty="0"/>
          </a:p>
        </p:txBody>
      </p:sp>
      <p:sp>
        <p:nvSpPr>
          <p:cNvPr id="4" name="Content Placeholder 3"/>
          <p:cNvSpPr>
            <a:spLocks noGrp="1"/>
          </p:cNvSpPr>
          <p:nvPr>
            <p:ph sz="half" idx="2"/>
          </p:nvPr>
        </p:nvSpPr>
        <p:spPr>
          <a:xfrm>
            <a:off x="4648200" y="1412776"/>
            <a:ext cx="4038600" cy="5445224"/>
          </a:xfrm>
        </p:spPr>
        <p:txBody>
          <a:bodyPr>
            <a:normAutofit fontScale="70000" lnSpcReduction="20000"/>
          </a:bodyPr>
          <a:lstStyle/>
          <a:p>
            <a:r>
              <a:rPr lang="en-US" baseline="30000" dirty="0"/>
              <a:t>LXT  </a:t>
            </a:r>
            <a:r>
              <a:rPr lang="en-US" b="1" dirty="0"/>
              <a:t>Jonah 4:6</a:t>
            </a:r>
            <a:r>
              <a:rPr lang="el-GR" dirty="0"/>
              <a:t> καὶ προσέταξεν κύριος ὁ θεὸς </a:t>
            </a:r>
            <a:r>
              <a:rPr lang="el-GR" dirty="0">
                <a:solidFill>
                  <a:srgbClr val="FF0000"/>
                </a:solidFill>
              </a:rPr>
              <a:t>κολοκύνθῃ</a:t>
            </a:r>
            <a:r>
              <a:rPr lang="el-GR" dirty="0"/>
              <a:t> καὶ ἀνέβη ὑπὲρ κεφαλῆς τοῦ Ιωνα τοῦ εἶναι σκιὰν ὑπεράνω τῆς κεφαλῆς αὐτοῦ τοῦ σκιάζειν αὐτῷ ἀπὸ τῶν κακῶν αὐτοῦ καὶ ἐχάρη Ιωνας ἐπὶ τῇ κολοκύνθῃ χαρὰν μεγάλην</a:t>
            </a:r>
          </a:p>
          <a:p>
            <a:endParaRPr lang="en-CA" dirty="0"/>
          </a:p>
          <a:p>
            <a:pPr rtl="1"/>
            <a:r>
              <a:rPr lang="en-US" baseline="30000" dirty="0"/>
              <a:t>CGT</a:t>
            </a:r>
            <a:r>
              <a:rPr lang="en-US" b="1" dirty="0"/>
              <a:t> Jonah 4:6 </a:t>
            </a:r>
            <a:endParaRPr lang="he-IL" dirty="0"/>
          </a:p>
          <a:p>
            <a:pPr marL="0" indent="0" rtl="1">
              <a:buNone/>
            </a:pPr>
            <a:r>
              <a:rPr lang="he-IL" dirty="0"/>
              <a:t> </a:t>
            </a:r>
          </a:p>
          <a:p>
            <a:pPr marL="0" indent="0" rtl="1">
              <a:buNone/>
            </a:pPr>
            <a:r>
              <a:rPr lang="en-US" baseline="30000" dirty="0"/>
              <a:t>  WTT</a:t>
            </a:r>
            <a:r>
              <a:rPr lang="en-US" b="1" dirty="0"/>
              <a:t> Jonah 4:6 </a:t>
            </a:r>
            <a:r>
              <a:rPr lang="he-IL" dirty="0"/>
              <a:t>וַיְמַ֣ן יְהוָֽה־אֱ֠לֹהִים</a:t>
            </a:r>
            <a:r>
              <a:rPr lang="he-IL" dirty="0">
                <a:solidFill>
                  <a:srgbClr val="FF0000"/>
                </a:solidFill>
              </a:rPr>
              <a:t> קִיקָי֞וֹן </a:t>
            </a:r>
            <a:r>
              <a:rPr lang="he-IL" dirty="0"/>
              <a:t>וַיַּ֣עַל׀ מֵעַ֣ל לְיוֹנָ֗ה לִֽהְי֥וֹת צֵל֙ עַל־רֹאשׁ֔וֹ לְהַצִּ֥יל ל֖וֹ מֵרָֽעָת֑וֹ וַיִּשְׂמַ֥ח יוֹנָ֛ה עַל־הַקִּֽיקָי֖וֹן שִׂמְחָ֥ה גְדוֹלָֽה׃</a:t>
            </a:r>
          </a:p>
          <a:p>
            <a:r>
              <a:rPr lang="el-GR" b="1" dirty="0"/>
              <a:t>Κολόκυνθα</a:t>
            </a:r>
            <a:r>
              <a:rPr lang="en-US" b="1" dirty="0"/>
              <a:t> = gourd</a:t>
            </a:r>
          </a:p>
          <a:p>
            <a:r>
              <a:rPr lang="en-US" b="1" dirty="0" err="1"/>
              <a:t>Kikaion</a:t>
            </a:r>
            <a:r>
              <a:rPr lang="en-US" b="1" dirty="0"/>
              <a:t> - cucumber</a:t>
            </a:r>
            <a:endParaRPr lang="el-GR" b="1" dirty="0"/>
          </a:p>
        </p:txBody>
      </p:sp>
    </p:spTree>
    <p:extLst>
      <p:ext uri="{BB962C8B-B14F-4D97-AF65-F5344CB8AC3E}">
        <p14:creationId xmlns:p14="http://schemas.microsoft.com/office/powerpoint/2010/main" val="321830378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Commentary on Jeremiah</a:t>
            </a:r>
          </a:p>
        </p:txBody>
      </p:sp>
      <p:sp>
        <p:nvSpPr>
          <p:cNvPr id="3" name="Content Placeholder 2"/>
          <p:cNvSpPr>
            <a:spLocks noGrp="1"/>
          </p:cNvSpPr>
          <p:nvPr>
            <p:ph idx="1"/>
          </p:nvPr>
        </p:nvSpPr>
        <p:spPr/>
        <p:txBody>
          <a:bodyPr/>
          <a:lstStyle/>
          <a:p>
            <a:r>
              <a:rPr lang="en-CA" dirty="0"/>
              <a:t>Unfinished (415)</a:t>
            </a:r>
          </a:p>
          <a:p>
            <a:r>
              <a:rPr lang="en-CA" dirty="0"/>
              <a:t>More emphasis on Hebrew text – criticizes LXX, which he claims errant copyists have corrupted</a:t>
            </a:r>
          </a:p>
          <a:p>
            <a:r>
              <a:rPr lang="en-CA" dirty="0"/>
              <a:t>More literal and less allegorical exegesis</a:t>
            </a:r>
          </a:p>
          <a:p>
            <a:r>
              <a:rPr lang="en-CA" dirty="0"/>
              <a:t>Criticism of Origen (in midst of </a:t>
            </a:r>
            <a:r>
              <a:rPr lang="en-CA" dirty="0" err="1"/>
              <a:t>Pelagian</a:t>
            </a:r>
            <a:r>
              <a:rPr lang="en-CA" dirty="0"/>
              <a:t> controversy) </a:t>
            </a:r>
          </a:p>
        </p:txBody>
      </p:sp>
    </p:spTree>
    <p:extLst>
      <p:ext uri="{BB962C8B-B14F-4D97-AF65-F5344CB8AC3E}">
        <p14:creationId xmlns:p14="http://schemas.microsoft.com/office/powerpoint/2010/main" val="413711373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Commentary on Ephesians</a:t>
            </a:r>
          </a:p>
        </p:txBody>
      </p:sp>
      <p:sp>
        <p:nvSpPr>
          <p:cNvPr id="3" name="Content Placeholder 2"/>
          <p:cNvSpPr>
            <a:spLocks noGrp="1"/>
          </p:cNvSpPr>
          <p:nvPr>
            <p:ph idx="1"/>
          </p:nvPr>
        </p:nvSpPr>
        <p:spPr/>
        <p:txBody>
          <a:bodyPr/>
          <a:lstStyle/>
          <a:p>
            <a:r>
              <a:rPr lang="en-CA" dirty="0"/>
              <a:t>‘Awake, O sleeper, and arise from the dead, and Christ shall give you light” (5:14)</a:t>
            </a:r>
          </a:p>
          <a:p>
            <a:r>
              <a:rPr lang="en-CA" dirty="0"/>
              <a:t>Spoken to Adam – buried at Calvary</a:t>
            </a:r>
          </a:p>
          <a:p>
            <a:r>
              <a:rPr lang="en-CA" dirty="0"/>
              <a:t>Calvary = place of skull = head of an ancient man buried there</a:t>
            </a:r>
          </a:p>
          <a:p>
            <a:r>
              <a:rPr lang="en-CA" dirty="0"/>
              <a:t>Cross of Christ directly over the spot</a:t>
            </a:r>
          </a:p>
          <a:p>
            <a:r>
              <a:rPr lang="en-CA" dirty="0"/>
              <a:t>Cf. art work of crucifixion</a:t>
            </a:r>
          </a:p>
          <a:p>
            <a:r>
              <a:rPr lang="en-CA" dirty="0"/>
              <a:t>Not original – cf. </a:t>
            </a:r>
            <a:r>
              <a:rPr lang="en-CA" dirty="0" err="1"/>
              <a:t>Apollinarius</a:t>
            </a:r>
            <a:r>
              <a:rPr lang="en-CA" dirty="0"/>
              <a:t> of Laodicea</a:t>
            </a:r>
          </a:p>
        </p:txBody>
      </p:sp>
    </p:spTree>
    <p:extLst>
      <p:ext uri="{BB962C8B-B14F-4D97-AF65-F5344CB8AC3E}">
        <p14:creationId xmlns:p14="http://schemas.microsoft.com/office/powerpoint/2010/main" val="247779266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solidFill>
                  <a:srgbClr val="FF0000"/>
                </a:solidFill>
              </a:rPr>
              <a:t>Gregory Nazianzus</a:t>
            </a:r>
            <a:endParaRPr lang="en-US" dirty="0">
              <a:solidFill>
                <a:srgbClr val="FF0000"/>
              </a:solidFill>
            </a:endParaRPr>
          </a:p>
        </p:txBody>
      </p:sp>
      <p:pic>
        <p:nvPicPr>
          <p:cNvPr id="5" name="Content Placeholder 4"/>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683568" y="1417638"/>
            <a:ext cx="3312368" cy="5009345"/>
          </a:xfrm>
        </p:spPr>
      </p:pic>
      <p:sp>
        <p:nvSpPr>
          <p:cNvPr id="4" name="Content Placeholder 3"/>
          <p:cNvSpPr>
            <a:spLocks noGrp="1"/>
          </p:cNvSpPr>
          <p:nvPr>
            <p:ph sz="half" idx="2"/>
          </p:nvPr>
        </p:nvSpPr>
        <p:spPr>
          <a:xfrm>
            <a:off x="4222304" y="1600200"/>
            <a:ext cx="4670176" cy="4525963"/>
          </a:xfrm>
        </p:spPr>
        <p:txBody>
          <a:bodyPr>
            <a:normAutofit fontScale="92500" lnSpcReduction="10000"/>
          </a:bodyPr>
          <a:lstStyle/>
          <a:p>
            <a:r>
              <a:rPr lang="en-CA" dirty="0"/>
              <a:t>329-390</a:t>
            </a:r>
          </a:p>
          <a:p>
            <a:r>
              <a:rPr lang="en-CA" dirty="0"/>
              <a:t>Archbishop of Constantinople</a:t>
            </a:r>
          </a:p>
          <a:p>
            <a:r>
              <a:rPr lang="en-CA" dirty="0"/>
              <a:t>Great Trinitarian theologian – especially in area of the Spirit</a:t>
            </a:r>
          </a:p>
          <a:p>
            <a:r>
              <a:rPr lang="en-CA" dirty="0"/>
              <a:t>Great orator and rhetorician</a:t>
            </a:r>
          </a:p>
          <a:p>
            <a:r>
              <a:rPr lang="en-CA" dirty="0" err="1"/>
              <a:t>Theosis</a:t>
            </a:r>
            <a:endParaRPr lang="en-CA" dirty="0"/>
          </a:p>
          <a:p>
            <a:r>
              <a:rPr lang="en-CA" dirty="0"/>
              <a:t>Involved in controversies throughout life (Arianism and Apollinarianism)</a:t>
            </a:r>
          </a:p>
          <a:p>
            <a:r>
              <a:rPr lang="en-CA" dirty="0"/>
              <a:t>held form of universalism</a:t>
            </a:r>
          </a:p>
        </p:txBody>
      </p:sp>
    </p:spTree>
    <p:extLst>
      <p:ext uri="{BB962C8B-B14F-4D97-AF65-F5344CB8AC3E}">
        <p14:creationId xmlns:p14="http://schemas.microsoft.com/office/powerpoint/2010/main" val="88129068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solidFill>
                  <a:srgbClr val="FF0000"/>
                </a:solidFill>
              </a:rPr>
              <a:t>Principles from Origen</a:t>
            </a:r>
          </a:p>
        </p:txBody>
      </p:sp>
      <p:sp>
        <p:nvSpPr>
          <p:cNvPr id="3" name="Content Placeholder 2"/>
          <p:cNvSpPr>
            <a:spLocks noGrp="1"/>
          </p:cNvSpPr>
          <p:nvPr>
            <p:ph idx="1"/>
          </p:nvPr>
        </p:nvSpPr>
        <p:spPr/>
        <p:txBody>
          <a:bodyPr/>
          <a:lstStyle/>
          <a:p>
            <a:r>
              <a:rPr lang="en-CA" dirty="0"/>
              <a:t>Some things that do not occur in reality are mentioned in Holy Writ (anthropomorphisms)</a:t>
            </a:r>
          </a:p>
          <a:p>
            <a:r>
              <a:rPr lang="en-CA" dirty="0"/>
              <a:t>Some things that occur are not mentioned</a:t>
            </a:r>
          </a:p>
          <a:p>
            <a:r>
              <a:rPr lang="en-CA" dirty="0"/>
              <a:t>Some things that do not occur are not mentioned</a:t>
            </a:r>
          </a:p>
          <a:p>
            <a:r>
              <a:rPr lang="en-CA" dirty="0"/>
              <a:t>Some things that occur are mentioned</a:t>
            </a:r>
          </a:p>
          <a:p>
            <a:r>
              <a:rPr lang="en-CA" dirty="0" err="1"/>
              <a:t>Nazianzen’s</a:t>
            </a:r>
            <a:r>
              <a:rPr lang="en-CA" dirty="0"/>
              <a:t> exegesis always bound up in the theological situation</a:t>
            </a:r>
          </a:p>
        </p:txBody>
      </p:sp>
    </p:spTree>
    <p:extLst>
      <p:ext uri="{BB962C8B-B14F-4D97-AF65-F5344CB8AC3E}">
        <p14:creationId xmlns:p14="http://schemas.microsoft.com/office/powerpoint/2010/main" val="183648486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solidFill>
                  <a:srgbClr val="FF0000"/>
                </a:solidFill>
              </a:rPr>
              <a:t>Oration 30 – Words in Context</a:t>
            </a:r>
          </a:p>
        </p:txBody>
      </p:sp>
      <p:sp>
        <p:nvSpPr>
          <p:cNvPr id="3" name="Content Placeholder 2"/>
          <p:cNvSpPr>
            <a:spLocks noGrp="1"/>
          </p:cNvSpPr>
          <p:nvPr>
            <p:ph idx="1"/>
          </p:nvPr>
        </p:nvSpPr>
        <p:spPr>
          <a:xfrm>
            <a:off x="457200" y="1600200"/>
            <a:ext cx="8229600" cy="4925144"/>
          </a:xfrm>
        </p:spPr>
        <p:txBody>
          <a:bodyPr>
            <a:normAutofit fontScale="55000" lnSpcReduction="20000"/>
          </a:bodyPr>
          <a:lstStyle/>
          <a:p>
            <a:r>
              <a:rPr lang="en-US" dirty="0"/>
              <a:t>IV. Well, what is the second of their great irresistible passages? “He must reign,”</a:t>
            </a:r>
            <a:r>
              <a:rPr lang="en-US" baseline="30000" dirty="0"/>
              <a:t>14</a:t>
            </a:r>
            <a:r>
              <a:rPr lang="en-US" dirty="0"/>
              <a:t> till such and such a time … and “be received by heaven until the time of restitution,”</a:t>
            </a:r>
            <a:r>
              <a:rPr lang="en-US" baseline="30000" dirty="0"/>
              <a:t>15</a:t>
            </a:r>
            <a:r>
              <a:rPr lang="en-US" dirty="0"/>
              <a:t> and “have the seat at the Right Hand until the overthrow of His enemies.”</a:t>
            </a:r>
            <a:r>
              <a:rPr lang="en-US" baseline="30000" dirty="0"/>
              <a:t>16</a:t>
            </a:r>
            <a:r>
              <a:rPr lang="en-US" dirty="0"/>
              <a:t> But after this? Must He cease to be King, or be removed from Heaven? Why, who shall make Him cease, or for what cause? What a bold and very anarchical interpreter you are; and yet you have heard that Of His Kingdom </a:t>
            </a:r>
            <a:r>
              <a:rPr lang="en-US" i="1" dirty="0"/>
              <a:t>there shall be no end</a:t>
            </a:r>
            <a:r>
              <a:rPr lang="en-US" dirty="0"/>
              <a:t>.</a:t>
            </a:r>
            <a:r>
              <a:rPr lang="en-US" baseline="30000" dirty="0"/>
              <a:t>17</a:t>
            </a:r>
            <a:r>
              <a:rPr lang="en-US" dirty="0"/>
              <a:t> Your mistake arises from not understanding that Until is not always exclusive of that which comes after, but asserts </a:t>
            </a:r>
            <a:r>
              <a:rPr lang="en-US" i="1" dirty="0"/>
              <a:t>up to</a:t>
            </a:r>
            <a:r>
              <a:rPr lang="en-US" dirty="0"/>
              <a:t> that time, without denying what comes </a:t>
            </a:r>
            <a:r>
              <a:rPr lang="en-US" i="1" dirty="0"/>
              <a:t>after</a:t>
            </a:r>
            <a:r>
              <a:rPr lang="en-US" dirty="0"/>
              <a:t> it. To take a single instance—how else would you understand, “Lo, I am with you always, even unto the end of the world?”</a:t>
            </a:r>
            <a:r>
              <a:rPr lang="en-US" baseline="30000" dirty="0"/>
              <a:t>1</a:t>
            </a:r>
            <a:r>
              <a:rPr lang="en-US" dirty="0"/>
              <a:t> Does it mean that He will no longer be so afterwards. And for what reason? But this is not the only cause of your error; you also fail to distinguish between the things that are signified. He is said to reign in one sense as the Almighty King, both of the willing and the unwilling; but in another as producing in us submission, and placing us under His Kingship as willingly acknowledging His Sovereignty. Of His Kingdom, considered in the former sense, there shall be no end. But in the second sense, what end will there be? His taking us as His servants, on our entrance into a state of salvation. For what need is there to Work Submission in us when we have already submitted? After which He arises to judge the earth, and to separate the saved from the lost. After that He is to stand as God in the midst of gods,</a:t>
            </a:r>
            <a:r>
              <a:rPr lang="en-US" baseline="30000" dirty="0"/>
              <a:t>2</a:t>
            </a:r>
            <a:r>
              <a:rPr lang="en-US" dirty="0"/>
              <a:t> that is, of the saved, distinguishing and deciding of what honour and of what mansion each is worthy.</a:t>
            </a:r>
            <a:endParaRPr lang="en-CA" dirty="0"/>
          </a:p>
        </p:txBody>
      </p:sp>
    </p:spTree>
    <p:extLst>
      <p:ext uri="{BB962C8B-B14F-4D97-AF65-F5344CB8AC3E}">
        <p14:creationId xmlns:p14="http://schemas.microsoft.com/office/powerpoint/2010/main" val="7442065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solidFill>
                  <a:srgbClr val="FF0000"/>
                </a:solidFill>
              </a:rPr>
              <a:t>Learning Obedience</a:t>
            </a:r>
          </a:p>
        </p:txBody>
      </p:sp>
      <p:sp>
        <p:nvSpPr>
          <p:cNvPr id="3" name="Content Placeholder 2"/>
          <p:cNvSpPr>
            <a:spLocks noGrp="1"/>
          </p:cNvSpPr>
          <p:nvPr>
            <p:ph idx="1"/>
          </p:nvPr>
        </p:nvSpPr>
        <p:spPr/>
        <p:txBody>
          <a:bodyPr>
            <a:normAutofit fontScale="62500" lnSpcReduction="20000"/>
          </a:bodyPr>
          <a:lstStyle/>
          <a:p>
            <a:r>
              <a:rPr lang="en-US" dirty="0"/>
              <a:t>VI. The same consideration applies to another passage, “He learnt obedience by the things which He suffered,”</a:t>
            </a:r>
            <a:r>
              <a:rPr lang="en-US" baseline="30000" dirty="0"/>
              <a:t>9</a:t>
            </a:r>
            <a:r>
              <a:rPr lang="en-US" dirty="0"/>
              <a:t> and to His “strong crying and tears,” and His “Entreaties,” and His “being heard,” and His “Reverence,” all of which He wonderfully wrought out, like a drama whose plot was devised on our behalf. For in His character of the Word He was neither obedient nor disobedient. For such expressions belong to servants, and inferiors, and the one applies to the better sort of them, while the other belongs to those who deserve punishment. But, in the character of the Form of a Servant, He condescends to His fellow servants, nay, to His servants, and takes upon Him a strange form, bearing all me and mine in Himself, that in Himself He may exhaust the bad, as fire does wax, or as the sun does the mists of earth; and that I may partake of His nature by the blending. Thus He </a:t>
            </a:r>
            <a:r>
              <a:rPr lang="en-US" dirty="0" err="1"/>
              <a:t>honours</a:t>
            </a:r>
            <a:r>
              <a:rPr lang="en-US" dirty="0"/>
              <a:t> obedience by His action, and proves it experimentally by His Passion. For to possess the disposition is not enough, just as it would not be enough for us, unless we also proved it by our acts; for action is the proof of disposition.</a:t>
            </a:r>
            <a:endParaRPr lang="en-CA" dirty="0"/>
          </a:p>
          <a:p>
            <a:endParaRPr lang="en-CA" dirty="0"/>
          </a:p>
        </p:txBody>
      </p:sp>
    </p:spTree>
    <p:extLst>
      <p:ext uri="{BB962C8B-B14F-4D97-AF65-F5344CB8AC3E}">
        <p14:creationId xmlns:p14="http://schemas.microsoft.com/office/powerpoint/2010/main" val="381984395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922114"/>
          </a:xfrm>
        </p:spPr>
        <p:txBody>
          <a:bodyPr/>
          <a:lstStyle/>
          <a:p>
            <a:r>
              <a:rPr lang="en-US" dirty="0">
                <a:solidFill>
                  <a:srgbClr val="FF0000"/>
                </a:solidFill>
              </a:rPr>
              <a:t>Gregory of Nyssa</a:t>
            </a:r>
          </a:p>
        </p:txBody>
      </p:sp>
      <p:pic>
        <p:nvPicPr>
          <p:cNvPr id="6" name="Content Placeholder 5"/>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179512" y="1417638"/>
            <a:ext cx="3646865" cy="4853137"/>
          </a:xfrm>
        </p:spPr>
      </p:pic>
      <p:sp>
        <p:nvSpPr>
          <p:cNvPr id="4" name="Content Placeholder 3"/>
          <p:cNvSpPr>
            <a:spLocks noGrp="1"/>
          </p:cNvSpPr>
          <p:nvPr>
            <p:ph sz="half" idx="2"/>
          </p:nvPr>
        </p:nvSpPr>
        <p:spPr>
          <a:xfrm>
            <a:off x="3923928" y="1417638"/>
            <a:ext cx="4896544" cy="5035698"/>
          </a:xfrm>
        </p:spPr>
        <p:txBody>
          <a:bodyPr>
            <a:normAutofit fontScale="77500" lnSpcReduction="20000"/>
          </a:bodyPr>
          <a:lstStyle/>
          <a:p>
            <a:r>
              <a:rPr lang="en-US" dirty="0"/>
              <a:t>335-395; bishop of Nyssa 372-395</a:t>
            </a:r>
          </a:p>
          <a:p>
            <a:r>
              <a:rPr lang="en-US" dirty="0"/>
              <a:t>Regarded as saint by RC, Eastern Orthodox, Lutherans, and Anglicans</a:t>
            </a:r>
          </a:p>
          <a:p>
            <a:r>
              <a:rPr lang="en-US" dirty="0"/>
              <a:t>Involved in some Christological controversies; primary mystical theologian</a:t>
            </a:r>
          </a:p>
          <a:p>
            <a:r>
              <a:rPr lang="en-US" dirty="0"/>
              <a:t>Most exegesis is philosophical in nature and centers on mystical ascent</a:t>
            </a:r>
          </a:p>
          <a:p>
            <a:r>
              <a:rPr lang="en-US" dirty="0"/>
              <a:t>Wrote against slavery</a:t>
            </a:r>
          </a:p>
          <a:p>
            <a:r>
              <a:rPr lang="en-US" dirty="0"/>
              <a:t>Influenced by Origen</a:t>
            </a:r>
          </a:p>
          <a:p>
            <a:r>
              <a:rPr lang="en-US" dirty="0"/>
              <a:t>Elder brother was Basil or Caesarea, friend was Gregory of Nazianzus – collectively called the Cappadocian Fathers</a:t>
            </a:r>
          </a:p>
        </p:txBody>
      </p:sp>
    </p:spTree>
    <p:extLst>
      <p:ext uri="{BB962C8B-B14F-4D97-AF65-F5344CB8AC3E}">
        <p14:creationId xmlns:p14="http://schemas.microsoft.com/office/powerpoint/2010/main" val="17065761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FF0000"/>
                </a:solidFill>
              </a:rPr>
              <a:t>An Original Theologian</a:t>
            </a:r>
          </a:p>
        </p:txBody>
      </p:sp>
      <p:sp>
        <p:nvSpPr>
          <p:cNvPr id="3" name="Content Placeholder 2"/>
          <p:cNvSpPr>
            <a:spLocks noGrp="1"/>
          </p:cNvSpPr>
          <p:nvPr>
            <p:ph idx="1"/>
          </p:nvPr>
        </p:nvSpPr>
        <p:spPr/>
        <p:txBody>
          <a:bodyPr>
            <a:normAutofit fontScale="92500" lnSpcReduction="20000"/>
          </a:bodyPr>
          <a:lstStyle/>
          <a:p>
            <a:r>
              <a:rPr lang="en-US" dirty="0"/>
              <a:t>Argued for infinity of God</a:t>
            </a:r>
          </a:p>
          <a:p>
            <a:r>
              <a:rPr lang="en-US" dirty="0"/>
              <a:t>Life of Moses: any conception of God is not God and is therefore an idol </a:t>
            </a:r>
          </a:p>
          <a:p>
            <a:r>
              <a:rPr lang="en-US" dirty="0"/>
              <a:t>Apophatic theology</a:t>
            </a:r>
          </a:p>
          <a:p>
            <a:r>
              <a:rPr lang="en-US" dirty="0"/>
              <a:t>Three stages of ascent: darkness and ignorance; spiritual illumination; mystical contemplation of God but in darkness</a:t>
            </a:r>
          </a:p>
          <a:p>
            <a:r>
              <a:rPr lang="en-US" dirty="0"/>
              <a:t>Believed in universal salvation (</a:t>
            </a:r>
            <a:r>
              <a:rPr lang="el-GR" dirty="0">
                <a:latin typeface="SBL Greek" panose="02000000000000000000" pitchFamily="2" charset="0"/>
                <a:ea typeface="SBL Greek" panose="02000000000000000000" pitchFamily="2" charset="0"/>
              </a:rPr>
              <a:t>ἀποκατάστασις</a:t>
            </a:r>
            <a:r>
              <a:rPr lang="en-US" dirty="0"/>
              <a:t>) – 1 Cor 15 – God will be ‘all in all’</a:t>
            </a:r>
          </a:p>
          <a:p>
            <a:r>
              <a:rPr lang="en-US" dirty="0"/>
              <a:t>Some will require long purification</a:t>
            </a:r>
          </a:p>
          <a:p>
            <a:endParaRPr lang="en-US" dirty="0"/>
          </a:p>
        </p:txBody>
      </p:sp>
    </p:spTree>
    <p:extLst>
      <p:ext uri="{BB962C8B-B14F-4D97-AF65-F5344CB8AC3E}">
        <p14:creationId xmlns:p14="http://schemas.microsoft.com/office/powerpoint/2010/main" val="247038645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FF0000"/>
                </a:solidFill>
              </a:rPr>
              <a:t>God Beyond All Praising</a:t>
            </a:r>
          </a:p>
        </p:txBody>
      </p:sp>
      <p:sp>
        <p:nvSpPr>
          <p:cNvPr id="3" name="Content Placeholder 2"/>
          <p:cNvSpPr>
            <a:spLocks noGrp="1"/>
          </p:cNvSpPr>
          <p:nvPr>
            <p:ph idx="1"/>
          </p:nvPr>
        </p:nvSpPr>
        <p:spPr/>
        <p:txBody>
          <a:bodyPr>
            <a:normAutofit fontScale="92500" lnSpcReduction="20000"/>
          </a:bodyPr>
          <a:lstStyle/>
          <a:p>
            <a:r>
              <a:rPr lang="en-US" dirty="0"/>
              <a:t>God unknowable; beyond any human conceptions</a:t>
            </a:r>
          </a:p>
          <a:p>
            <a:r>
              <a:rPr lang="en-US" dirty="0"/>
              <a:t>Can’t look on face of God and live = God is life; anything that we could behold would by definition not be God, therefore incapable of giving life</a:t>
            </a:r>
          </a:p>
          <a:p>
            <a:r>
              <a:rPr lang="en-US" dirty="0"/>
              <a:t>Life of Moses – all about mystical ascent</a:t>
            </a:r>
          </a:p>
          <a:p>
            <a:r>
              <a:rPr lang="en-US" dirty="0"/>
              <a:t>God approached and experienced in darkness</a:t>
            </a:r>
          </a:p>
          <a:p>
            <a:r>
              <a:rPr lang="en-US" dirty="0"/>
              <a:t>Note later mystics – cloud of unknowing; dark night of soul; </a:t>
            </a:r>
            <a:r>
              <a:rPr lang="en-US" dirty="0" err="1"/>
              <a:t>etc</a:t>
            </a:r>
            <a:endParaRPr lang="en-US" dirty="0"/>
          </a:p>
          <a:p>
            <a:endParaRPr lang="en-US" dirty="0"/>
          </a:p>
        </p:txBody>
      </p:sp>
    </p:spTree>
    <p:extLst>
      <p:ext uri="{BB962C8B-B14F-4D97-AF65-F5344CB8AC3E}">
        <p14:creationId xmlns:p14="http://schemas.microsoft.com/office/powerpoint/2010/main" val="217052151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solidFill>
                  <a:srgbClr val="FF0000"/>
                </a:solidFill>
              </a:rPr>
              <a:t>347-420 AD</a:t>
            </a:r>
          </a:p>
        </p:txBody>
      </p:sp>
      <p:sp>
        <p:nvSpPr>
          <p:cNvPr id="3" name="Content Placeholder 2"/>
          <p:cNvSpPr>
            <a:spLocks noGrp="1"/>
          </p:cNvSpPr>
          <p:nvPr>
            <p:ph idx="1"/>
          </p:nvPr>
        </p:nvSpPr>
        <p:spPr/>
        <p:txBody>
          <a:bodyPr>
            <a:normAutofit fontScale="70000" lnSpcReduction="20000"/>
          </a:bodyPr>
          <a:lstStyle/>
          <a:p>
            <a:r>
              <a:rPr lang="en-CA" dirty="0"/>
              <a:t>Well-trained in classics and master of the language</a:t>
            </a:r>
          </a:p>
          <a:p>
            <a:r>
              <a:rPr lang="en-CA" dirty="0"/>
              <a:t>Accusation in a dream of not being a Christian but a Ciceronian</a:t>
            </a:r>
          </a:p>
          <a:p>
            <a:r>
              <a:rPr lang="en-CA" dirty="0"/>
              <a:t>Wrote polemical works, homilies, letters, and commentaries</a:t>
            </a:r>
          </a:p>
          <a:p>
            <a:r>
              <a:rPr lang="en-CA" dirty="0"/>
              <a:t>In his commentaries – prone to giving double translations in some of them; quoting from pagan classics; quoting from many other commentators in order that one may judge for oneself</a:t>
            </a:r>
          </a:p>
          <a:p>
            <a:r>
              <a:rPr lang="en-CA" dirty="0"/>
              <a:t>Early in life a follower of Origen (my Master) but latter in life he moved away from him and repudiated his teachings (although still using some in his works)</a:t>
            </a:r>
          </a:p>
          <a:p>
            <a:r>
              <a:rPr lang="en-CA" dirty="0" err="1"/>
              <a:t>Antiochene</a:t>
            </a:r>
            <a:r>
              <a:rPr lang="en-CA" dirty="0"/>
              <a:t> in his insistence on the historical, literal meaning of text</a:t>
            </a:r>
          </a:p>
          <a:p>
            <a:r>
              <a:rPr lang="en-CA" dirty="0"/>
              <a:t>Alexandrian (especially Origen) in his moving  beyond literal meaning to a deeper and fuller meaning – but literal had to be well explained first</a:t>
            </a:r>
          </a:p>
          <a:p>
            <a:endParaRPr lang="en-CA" dirty="0"/>
          </a:p>
        </p:txBody>
      </p:sp>
    </p:spTree>
    <p:extLst>
      <p:ext uri="{BB962C8B-B14F-4D97-AF65-F5344CB8AC3E}">
        <p14:creationId xmlns:p14="http://schemas.microsoft.com/office/powerpoint/2010/main" val="112149318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solidFill>
                  <a:srgbClr val="FF0000"/>
                </a:solidFill>
              </a:rPr>
              <a:t>His Master</a:t>
            </a:r>
          </a:p>
        </p:txBody>
      </p:sp>
      <p:sp>
        <p:nvSpPr>
          <p:cNvPr id="3" name="Content Placeholder 2"/>
          <p:cNvSpPr>
            <a:spLocks noGrp="1"/>
          </p:cNvSpPr>
          <p:nvPr>
            <p:ph idx="1"/>
          </p:nvPr>
        </p:nvSpPr>
        <p:spPr/>
        <p:txBody>
          <a:bodyPr/>
          <a:lstStyle/>
          <a:p>
            <a:r>
              <a:rPr lang="en-CA" dirty="0"/>
              <a:t>Derived three influential things from Origen:</a:t>
            </a:r>
          </a:p>
          <a:p>
            <a:pPr lvl="1"/>
            <a:r>
              <a:rPr lang="en-CA" dirty="0"/>
              <a:t>Bible study as ascetic and spiritual practice</a:t>
            </a:r>
          </a:p>
          <a:p>
            <a:pPr lvl="1"/>
            <a:r>
              <a:rPr lang="en-CA" dirty="0"/>
              <a:t>Philological method focused on the text utilizing all the best in Greco-Roman literary studies</a:t>
            </a:r>
          </a:p>
          <a:p>
            <a:pPr lvl="1"/>
            <a:r>
              <a:rPr lang="en-CA" dirty="0"/>
              <a:t>Ethical hermeneutic – spiritual interpretations</a:t>
            </a:r>
          </a:p>
          <a:p>
            <a:pPr marL="514350" indent="-457200"/>
            <a:r>
              <a:rPr lang="en-CA" dirty="0"/>
              <a:t>Many treatises on ascetical life, virginity, etc. based on his exegesis</a:t>
            </a:r>
          </a:p>
        </p:txBody>
      </p:sp>
    </p:spTree>
    <p:extLst>
      <p:ext uri="{BB962C8B-B14F-4D97-AF65-F5344CB8AC3E}">
        <p14:creationId xmlns:p14="http://schemas.microsoft.com/office/powerpoint/2010/main" val="149679676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solidFill>
                  <a:srgbClr val="FF0000"/>
                </a:solidFill>
              </a:rPr>
              <a:t>Birth of the Vulgate</a:t>
            </a:r>
          </a:p>
        </p:txBody>
      </p:sp>
      <p:sp>
        <p:nvSpPr>
          <p:cNvPr id="3" name="Content Placeholder 2"/>
          <p:cNvSpPr>
            <a:spLocks noGrp="1"/>
          </p:cNvSpPr>
          <p:nvPr>
            <p:ph idx="1"/>
          </p:nvPr>
        </p:nvSpPr>
        <p:spPr/>
        <p:txBody>
          <a:bodyPr>
            <a:normAutofit fontScale="85000" lnSpcReduction="20000"/>
          </a:bodyPr>
          <a:lstStyle/>
          <a:p>
            <a:r>
              <a:rPr lang="en-CA" dirty="0"/>
              <a:t>Pope </a:t>
            </a:r>
            <a:r>
              <a:rPr lang="en-CA" dirty="0" err="1"/>
              <a:t>Damasus</a:t>
            </a:r>
            <a:r>
              <a:rPr lang="en-CA" dirty="0"/>
              <a:t> in 383 commissioned him to do a retranslation of the Old Latin texts</a:t>
            </a:r>
          </a:p>
          <a:p>
            <a:r>
              <a:rPr lang="en-CA" dirty="0"/>
              <a:t>Enormous number of OL manuscripts with many, many, variant readings</a:t>
            </a:r>
          </a:p>
          <a:p>
            <a:r>
              <a:rPr lang="en-CA" dirty="0"/>
              <a:t>Errors of translation and copying; a diversity of geographical areas</a:t>
            </a:r>
          </a:p>
          <a:p>
            <a:r>
              <a:rPr lang="en-CA" dirty="0"/>
              <a:t>In short, linguistic and textual chaos</a:t>
            </a:r>
          </a:p>
          <a:p>
            <a:r>
              <a:rPr lang="en-CA" dirty="0"/>
              <a:t>No one except Origen had known Hebrew</a:t>
            </a:r>
          </a:p>
          <a:p>
            <a:r>
              <a:rPr lang="en-CA" dirty="0"/>
              <a:t>Jerome learned from a Jewish convert – found it very difficult and complained that it hampered his Latin style</a:t>
            </a:r>
          </a:p>
        </p:txBody>
      </p:sp>
    </p:spTree>
    <p:extLst>
      <p:ext uri="{BB962C8B-B14F-4D97-AF65-F5344CB8AC3E}">
        <p14:creationId xmlns:p14="http://schemas.microsoft.com/office/powerpoint/2010/main" val="363298386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solidFill>
                  <a:srgbClr val="FF0000"/>
                </a:solidFill>
              </a:rPr>
              <a:t>Learning Hebrew</a:t>
            </a:r>
          </a:p>
        </p:txBody>
      </p:sp>
      <p:sp>
        <p:nvSpPr>
          <p:cNvPr id="3" name="Content Placeholder 2"/>
          <p:cNvSpPr>
            <a:spLocks noGrp="1"/>
          </p:cNvSpPr>
          <p:nvPr>
            <p:ph idx="1"/>
          </p:nvPr>
        </p:nvSpPr>
        <p:spPr/>
        <p:txBody>
          <a:bodyPr>
            <a:normAutofit fontScale="70000" lnSpcReduction="20000"/>
          </a:bodyPr>
          <a:lstStyle/>
          <a:p>
            <a:r>
              <a:rPr lang="en-CA" dirty="0"/>
              <a:t>12. In my youth when the desert walled me in with its solitude I was still unable to endure the promptings of sin and the natural heat of my blood; and, although I tried by frequent fasts to break the force of both, my mind still surged with [evil] thoughts.</a:t>
            </a:r>
            <a:r>
              <a:rPr lang="en-CA" baseline="30000" dirty="0"/>
              <a:t> </a:t>
            </a:r>
            <a:r>
              <a:rPr lang="en-CA" dirty="0">
                <a:solidFill>
                  <a:srgbClr val="FF0000"/>
                </a:solidFill>
              </a:rPr>
              <a:t>To subdue its turbulence I betook myself to a brother11 who before his conversion had been a Jew and asked him to teach me Hebrew. Thus, after having familiarised myself with the pointedness of Quintilian, the fluency of Cicero, the seriousness of </a:t>
            </a:r>
            <a:r>
              <a:rPr lang="en-CA" dirty="0" err="1">
                <a:solidFill>
                  <a:srgbClr val="FF0000"/>
                </a:solidFill>
              </a:rPr>
              <a:t>Fronto</a:t>
            </a:r>
            <a:r>
              <a:rPr lang="en-CA" dirty="0">
                <a:solidFill>
                  <a:srgbClr val="FF0000"/>
                </a:solidFill>
              </a:rPr>
              <a:t> and the gentleness of Pliny, I began to learn my letters anew and to study to pronounce words both harsh and guttural.</a:t>
            </a:r>
            <a:r>
              <a:rPr lang="en-CA" dirty="0"/>
              <a:t> What labour I spent upon this task, what difficulties I went through, how often I despaired, how often I gave over and then in my eagerness to learn commenced again, can be attested both by myself the subject of this misery and by those who then lived with me. But I thank the Lord that from this seed of learning sown in bitterness I now cull sweet fruits. (Ep. 25.12)</a:t>
            </a:r>
          </a:p>
        </p:txBody>
      </p:sp>
    </p:spTree>
    <p:extLst>
      <p:ext uri="{BB962C8B-B14F-4D97-AF65-F5344CB8AC3E}">
        <p14:creationId xmlns:p14="http://schemas.microsoft.com/office/powerpoint/2010/main" val="183145317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78098"/>
          </a:xfrm>
        </p:spPr>
        <p:txBody>
          <a:bodyPr/>
          <a:lstStyle/>
          <a:p>
            <a:r>
              <a:rPr lang="en-CA" dirty="0"/>
              <a:t>Everyone is an Expert</a:t>
            </a:r>
          </a:p>
        </p:txBody>
      </p:sp>
      <p:sp>
        <p:nvSpPr>
          <p:cNvPr id="3" name="Content Placeholder 2"/>
          <p:cNvSpPr>
            <a:spLocks noGrp="1"/>
          </p:cNvSpPr>
          <p:nvPr>
            <p:ph idx="1"/>
          </p:nvPr>
        </p:nvSpPr>
        <p:spPr>
          <a:xfrm>
            <a:off x="457200" y="1196752"/>
            <a:ext cx="8229600" cy="5472608"/>
          </a:xfrm>
        </p:spPr>
        <p:txBody>
          <a:bodyPr>
            <a:normAutofit fontScale="47500" lnSpcReduction="20000"/>
          </a:bodyPr>
          <a:lstStyle/>
          <a:p>
            <a:pPr marL="0" indent="0">
              <a:buNone/>
            </a:pPr>
            <a:r>
              <a:rPr lang="en-CA" dirty="0"/>
              <a:t>7. The art of interpreting the scriptures is the only one of which all men everywhere claim to be masters. To quote Horace again</a:t>
            </a:r>
          </a:p>
          <a:p>
            <a:pPr marL="0" indent="0">
              <a:buNone/>
            </a:pPr>
            <a:r>
              <a:rPr lang="en-CA" dirty="0"/>
              <a:t>	Taught or untaught we all write poetry.</a:t>
            </a:r>
            <a:r>
              <a:rPr lang="en-CA" baseline="30000" dirty="0"/>
              <a:t>2</a:t>
            </a:r>
          </a:p>
          <a:p>
            <a:pPr marL="0" indent="0">
              <a:buNone/>
            </a:pPr>
            <a:r>
              <a:rPr lang="en-CA" dirty="0"/>
              <a:t>The chatty old woman, the doting old man, and the wordy sophist, one and all take in hand the Scriptures, rend them in pieces and teach them before they have learned them. Some with brows knit and bombastic words, balanced one against the other philosophize concerning the sacred writings among weak women. Others—I blush to say it—learn of women what they are to teach men; and as if even this were not enough, they boldly explain to others what they themselves by no means understand. I say nothing of persons who, like myself have been familiar with secular literature before they have come to the study of the holy scriptures. Such men when they charm the popular ear by the finish of their style suppose every word they say to be a law of God. They do not deign to notice what Prophets and apostles have intended but they adapt conflicting passages to suit their own meaning, as if it were a grand way of teaching—and not rather the faultiest of all—to misrepresent a writer’s views and to force the scriptures reluctantly to do their will. They forget that we have read centos from Homer and Virgil; but we never think of calling the </a:t>
            </a:r>
            <a:r>
              <a:rPr lang="en-CA" dirty="0" err="1"/>
              <a:t>Christless</a:t>
            </a:r>
            <a:r>
              <a:rPr lang="en-CA" dirty="0"/>
              <a:t> </a:t>
            </a:r>
            <a:r>
              <a:rPr lang="en-CA" dirty="0" err="1"/>
              <a:t>Maro</a:t>
            </a:r>
            <a:r>
              <a:rPr lang="en-CA" baseline="30000" dirty="0"/>
              <a:t> a </a:t>
            </a:r>
            <a:r>
              <a:rPr lang="en-CA" dirty="0"/>
              <a:t>Christian because of his lines:—</a:t>
            </a:r>
          </a:p>
          <a:p>
            <a:pPr marL="0" indent="0">
              <a:buNone/>
            </a:pPr>
            <a:r>
              <a:rPr lang="en-CA" dirty="0"/>
              <a:t>	Now comes the Virgin back and Saturn’s reign,</a:t>
            </a:r>
          </a:p>
          <a:p>
            <a:pPr marL="0" indent="0">
              <a:buNone/>
            </a:pPr>
            <a:r>
              <a:rPr lang="en-CA" dirty="0"/>
              <a:t>	Now from high heaven comes a Child newborn.</a:t>
            </a:r>
            <a:r>
              <a:rPr lang="en-CA" baseline="30000" dirty="0"/>
              <a:t>4</a:t>
            </a:r>
          </a:p>
          <a:p>
            <a:pPr marL="0" indent="0">
              <a:buNone/>
            </a:pPr>
            <a:r>
              <a:rPr lang="en-CA" dirty="0"/>
              <a:t>Another line might be addressed by the Father to the Son:—</a:t>
            </a:r>
          </a:p>
          <a:p>
            <a:pPr marL="0" indent="0">
              <a:buNone/>
            </a:pPr>
            <a:r>
              <a:rPr lang="en-CA" dirty="0"/>
              <a:t>	Hail, only Son, my Might and Majesty.</a:t>
            </a:r>
            <a:r>
              <a:rPr lang="en-CA" baseline="30000" dirty="0"/>
              <a:t>5</a:t>
            </a:r>
          </a:p>
          <a:p>
            <a:pPr marL="0" indent="0">
              <a:buNone/>
            </a:pPr>
            <a:r>
              <a:rPr lang="en-CA" dirty="0"/>
              <a:t>And yet another might follow the Saviour’s words on the cross:—</a:t>
            </a:r>
          </a:p>
          <a:p>
            <a:pPr marL="0" indent="0">
              <a:buNone/>
            </a:pPr>
            <a:r>
              <a:rPr lang="en-CA" dirty="0"/>
              <a:t>	Such words he </a:t>
            </a:r>
            <a:r>
              <a:rPr lang="en-CA" dirty="0" err="1"/>
              <a:t>spake</a:t>
            </a:r>
            <a:r>
              <a:rPr lang="en-CA" dirty="0"/>
              <a:t> and there transfixed remained.</a:t>
            </a:r>
            <a:r>
              <a:rPr lang="en-CA" baseline="30000" dirty="0"/>
              <a:t>6</a:t>
            </a:r>
          </a:p>
          <a:p>
            <a:pPr marL="0" indent="0">
              <a:buNone/>
            </a:pPr>
            <a:r>
              <a:rPr lang="en-CA" dirty="0"/>
              <a:t>But all this is puerile, and resembles the sleight-of-hand of a mountebank. It is idle to try to teach what you do not know, and—if I may speak with some warmth—is worse still to be ignorant of your ignorance.</a:t>
            </a:r>
          </a:p>
        </p:txBody>
      </p:sp>
    </p:spTree>
    <p:extLst>
      <p:ext uri="{BB962C8B-B14F-4D97-AF65-F5344CB8AC3E}">
        <p14:creationId xmlns:p14="http://schemas.microsoft.com/office/powerpoint/2010/main" val="371394103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Joshua/Jesus</a:t>
            </a:r>
          </a:p>
        </p:txBody>
      </p:sp>
      <p:sp>
        <p:nvSpPr>
          <p:cNvPr id="3" name="Content Placeholder 2"/>
          <p:cNvSpPr>
            <a:spLocks noGrp="1"/>
          </p:cNvSpPr>
          <p:nvPr>
            <p:ph idx="1"/>
          </p:nvPr>
        </p:nvSpPr>
        <p:spPr>
          <a:xfrm>
            <a:off x="457200" y="1600200"/>
            <a:ext cx="8229600" cy="4925144"/>
          </a:xfrm>
        </p:spPr>
        <p:txBody>
          <a:bodyPr>
            <a:normAutofit fontScale="55000" lnSpcReduction="20000"/>
          </a:bodyPr>
          <a:lstStyle/>
          <a:p>
            <a:r>
              <a:rPr lang="en-CA" dirty="0"/>
              <a:t>19 I will pass on to Jesus the son of Nave20—</a:t>
            </a:r>
            <a:r>
              <a:rPr lang="en-CA" dirty="0">
                <a:solidFill>
                  <a:srgbClr val="FF0000"/>
                </a:solidFill>
              </a:rPr>
              <a:t>a type of the Lord in name as well as in deed</a:t>
            </a:r>
            <a:r>
              <a:rPr lang="en-CA" dirty="0"/>
              <a:t>—who crossed over Jordan, subdued hostile kingdoms, divided the land among the conquering people and who, in every city, village, mountain, river, hill-torrent, and boundary which he dealt with</a:t>
            </a:r>
            <a:r>
              <a:rPr lang="en-CA" dirty="0">
                <a:solidFill>
                  <a:srgbClr val="FF0000"/>
                </a:solidFill>
              </a:rPr>
              <a:t>, marked out the spiritual realms of the heavenly Jerusalem, that is, of the church</a:t>
            </a:r>
            <a:r>
              <a:rPr lang="en-CA" dirty="0"/>
              <a:t>.1 In the book of Judges every one of the popular leaders is a type. Ruth the </a:t>
            </a:r>
            <a:r>
              <a:rPr lang="en-CA" dirty="0" err="1"/>
              <a:t>Moabitess</a:t>
            </a:r>
            <a:r>
              <a:rPr lang="en-CA" dirty="0"/>
              <a:t> fulfils the prophecy of Isaiah:—“Send thou a lamb, O Lord, as ruler of the land from the rock of the wilderness to the mount of the daughter of Zion.”2 Under the figures of Eli’s death and the slaying of Saul Samuel shews the abolition of the old law. Again in </a:t>
            </a:r>
            <a:r>
              <a:rPr lang="en-CA" dirty="0" err="1"/>
              <a:t>Zadok</a:t>
            </a:r>
            <a:r>
              <a:rPr lang="en-CA" dirty="0"/>
              <a:t> and in David he bears witness to the mysteries of the new priesthood and of the new royalty. The third and fourth books of Kings called in Hebrew </a:t>
            </a:r>
            <a:r>
              <a:rPr lang="en-CA" i="1" dirty="0" err="1"/>
              <a:t>Malâchim</a:t>
            </a:r>
            <a:r>
              <a:rPr lang="en-CA" i="1" dirty="0"/>
              <a:t> give the history of the kingdom of Judah from Solomon to Jeconiah,3 and of that of Israel from Jeroboam the son of </a:t>
            </a:r>
            <a:r>
              <a:rPr lang="en-CA" i="1" dirty="0" err="1"/>
              <a:t>Nebat</a:t>
            </a:r>
            <a:r>
              <a:rPr lang="en-CA" i="1" dirty="0"/>
              <a:t> to </a:t>
            </a:r>
            <a:r>
              <a:rPr lang="en-CA" i="1" dirty="0" err="1"/>
              <a:t>Hoshea</a:t>
            </a:r>
            <a:r>
              <a:rPr lang="en-CA" i="1" dirty="0"/>
              <a:t> who was carried away into Assyria. If you merely regard the narrative, the words are simple enough, but if you look beneath the surface at the hidden meaning of it, you find a description of the small numbers of the church and of the wars which the heretics wage against it. The twelve prophets whose writings are compressed within the narrow limits of a single volume,4 have typical meanings far different from their literal ones. Hosea speaks many times of Ephraim, of Samaria, of Joseph, of Jezreel, of a wife of whoredoms and of children of whoredoms,5 of an adulteress shut up within the chamber of her husband, sitting for a long time in widowhood and in the garb of mourning, awaiting the time when her husband will return to her.</a:t>
            </a:r>
            <a:endParaRPr lang="en-US" dirty="0"/>
          </a:p>
        </p:txBody>
      </p:sp>
    </p:spTree>
    <p:extLst>
      <p:ext uri="{BB962C8B-B14F-4D97-AF65-F5344CB8AC3E}">
        <p14:creationId xmlns:p14="http://schemas.microsoft.com/office/powerpoint/2010/main" val="200015404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More Prophecies</a:t>
            </a:r>
          </a:p>
        </p:txBody>
      </p:sp>
      <p:sp>
        <p:nvSpPr>
          <p:cNvPr id="3" name="Content Placeholder 2"/>
          <p:cNvSpPr>
            <a:spLocks noGrp="1"/>
          </p:cNvSpPr>
          <p:nvPr>
            <p:ph idx="1"/>
          </p:nvPr>
        </p:nvSpPr>
        <p:spPr>
          <a:xfrm>
            <a:off x="457200" y="1600200"/>
            <a:ext cx="8229600" cy="4983162"/>
          </a:xfrm>
        </p:spPr>
        <p:txBody>
          <a:bodyPr>
            <a:normAutofit fontScale="55000" lnSpcReduction="20000"/>
          </a:bodyPr>
          <a:lstStyle/>
          <a:p>
            <a:r>
              <a:rPr lang="en-CA" i="1" dirty="0"/>
              <a:t>2 Zechariah, he that is mindful of his Lord,3 gives us many prophecies. </a:t>
            </a:r>
            <a:r>
              <a:rPr lang="en-CA" i="1" dirty="0">
                <a:solidFill>
                  <a:srgbClr val="FF0000"/>
                </a:solidFill>
              </a:rPr>
              <a:t>He sees Jesus</a:t>
            </a:r>
            <a:r>
              <a:rPr lang="en-CA" i="1" dirty="0"/>
              <a:t>,4 “clothed with filthy garments,”5 a stone with seven eyes,6 a candle-stick all of gold with lamps as many as the eyes, and two </a:t>
            </a:r>
            <a:r>
              <a:rPr lang="en-CA" i="1" dirty="0" err="1"/>
              <a:t>olivetrees</a:t>
            </a:r>
            <a:r>
              <a:rPr lang="en-CA" i="1" dirty="0"/>
              <a:t> on the right side of the bowl7 and on the left. After he has described the horses, red, black, white, and grisled,8 and the cutting off of the chariot from Ephraim and of the horse from Jerusalem9 he goes on to prophesy and predict a king who shall be a poor man and who shall sit “upon a colt the foal of an ass.”10 Malachi, the last of all the prophets, speaks openly of the rejection of Israel and the calling of the nations. “I have no pleasure in you, </a:t>
            </a:r>
            <a:r>
              <a:rPr lang="en-CA" i="1" dirty="0" err="1"/>
              <a:t>saith</a:t>
            </a:r>
            <a:r>
              <a:rPr lang="en-CA" i="1" dirty="0"/>
              <a:t> the Lord of hosts, neither will I accept an offering at your hand. For from the rising of the sun even unto the going down of the same, my name is great among the Gentiles: and in every place incense11 is offered unto my name, and a pure offering.”12 As for Isaiah, Jeremiah, Ezekiel, and Daniel, who can fully understand or adequately explain them? The first of them seems to compose not a prophecy but a gospel. The second speaks of a rod of an almond tree13 and of a seething pot with its face toward the north,14 and of a leopard which has changed its spots.15 He also goes four times through the alphabet in different metres.16 The beginning and ending of Ezekiel, the third of the four, are involved in so great obscurity that like the commencement of Genesis they are not studied by the Hebrews until they are thirty years old. Daniel, the fourth and last of the four prophets, having knowledge of the times and being interested in the whole world, in clear language proclaims the stone cut out of the mountain without hands that overthrows all kingdoms.</a:t>
            </a:r>
            <a:endParaRPr lang="en-US" dirty="0"/>
          </a:p>
        </p:txBody>
      </p:sp>
    </p:spTree>
    <p:extLst>
      <p:ext uri="{BB962C8B-B14F-4D97-AF65-F5344CB8AC3E}">
        <p14:creationId xmlns:p14="http://schemas.microsoft.com/office/powerpoint/2010/main" val="377867835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439</TotalTime>
  <Words>6024</Words>
  <Application>Microsoft Office PowerPoint</Application>
  <PresentationFormat>On-screen Show (4:3)</PresentationFormat>
  <Paragraphs>130</Paragraphs>
  <Slides>29</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29</vt:i4>
      </vt:variant>
    </vt:vector>
  </HeadingPairs>
  <TitlesOfParts>
    <vt:vector size="33" baseType="lpstr">
      <vt:lpstr>SBL Greek</vt:lpstr>
      <vt:lpstr>Calibri</vt:lpstr>
      <vt:lpstr>Arial</vt:lpstr>
      <vt:lpstr>Office Theme</vt:lpstr>
      <vt:lpstr>St. Jerome</vt:lpstr>
      <vt:lpstr>Jerome</vt:lpstr>
      <vt:lpstr>347-420 AD</vt:lpstr>
      <vt:lpstr>His Master</vt:lpstr>
      <vt:lpstr>Birth of the Vulgate</vt:lpstr>
      <vt:lpstr>Learning Hebrew</vt:lpstr>
      <vt:lpstr>Everyone is an Expert</vt:lpstr>
      <vt:lpstr>Joshua/Jesus</vt:lpstr>
      <vt:lpstr>More Prophecies</vt:lpstr>
      <vt:lpstr>More than meets the eye</vt:lpstr>
      <vt:lpstr>  THE FOUR GOSPELS Addressed to Pope Damasus, A.D. 383.  </vt:lpstr>
      <vt:lpstr>PREFACE TO TRANSLATION OF ORIGEN ON ST. LUKE To Paula and Eustochium, A.D. 388.  </vt:lpstr>
      <vt:lpstr>Commentary on Isaiah</vt:lpstr>
      <vt:lpstr>Commentary on Daniel</vt:lpstr>
      <vt:lpstr>Wicked Porphyry</vt:lpstr>
      <vt:lpstr>Wicked Porphyry</vt:lpstr>
      <vt:lpstr>Levels of Godliness</vt:lpstr>
      <vt:lpstr>The Rock</vt:lpstr>
      <vt:lpstr>Commentary on Jonah</vt:lpstr>
      <vt:lpstr>Gourd, Cucumber, or Ivy?</vt:lpstr>
      <vt:lpstr>Commentary on Jeremiah</vt:lpstr>
      <vt:lpstr>Commentary on Ephesians</vt:lpstr>
      <vt:lpstr>Gregory Nazianzus</vt:lpstr>
      <vt:lpstr>Principles from Origen</vt:lpstr>
      <vt:lpstr>Oration 30 – Words in Context</vt:lpstr>
      <vt:lpstr>Learning Obedience</vt:lpstr>
      <vt:lpstr>Gregory of Nyssa</vt:lpstr>
      <vt:lpstr>An Original Theologian</vt:lpstr>
      <vt:lpstr>God Beyond All Praising</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Scott Lewis</dc:creator>
  <cp:lastModifiedBy>Scott Lewis</cp:lastModifiedBy>
  <cp:revision>55</cp:revision>
  <dcterms:created xsi:type="dcterms:W3CDTF">2012-03-19T01:18:26Z</dcterms:created>
  <dcterms:modified xsi:type="dcterms:W3CDTF">2018-02-28T12:42:02Z</dcterms:modified>
</cp:coreProperties>
</file>